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57" r:id="rId5"/>
    <p:sldId id="355" r:id="rId6"/>
    <p:sldId id="337" r:id="rId7"/>
    <p:sldId id="339" r:id="rId8"/>
    <p:sldId id="364" r:id="rId9"/>
    <p:sldId id="366" r:id="rId10"/>
    <p:sldId id="363" r:id="rId11"/>
    <p:sldId id="349" r:id="rId12"/>
    <p:sldId id="350" r:id="rId13"/>
    <p:sldId id="351" r:id="rId14"/>
    <p:sldId id="356" r:id="rId15"/>
    <p:sldId id="361" r:id="rId16"/>
    <p:sldId id="362" r:id="rId17"/>
    <p:sldId id="367" r:id="rId18"/>
    <p:sldId id="360" r:id="rId19"/>
    <p:sldId id="372" r:id="rId20"/>
    <p:sldId id="370" r:id="rId21"/>
    <p:sldId id="373" r:id="rId22"/>
    <p:sldId id="369" r:id="rId23"/>
    <p:sldId id="371" r:id="rId24"/>
    <p:sldId id="374" r:id="rId25"/>
    <p:sldId id="375" r:id="rId26"/>
    <p:sldId id="376" r:id="rId27"/>
    <p:sldId id="377" r:id="rId28"/>
    <p:sldId id="352" r:id="rId29"/>
    <p:sldId id="379" r:id="rId30"/>
    <p:sldId id="378" r:id="rId31"/>
    <p:sldId id="380" r:id="rId32"/>
    <p:sldId id="381" r:id="rId33"/>
    <p:sldId id="382" r:id="rId34"/>
    <p:sldId id="353" r:id="rId35"/>
    <p:sldId id="383" r:id="rId36"/>
    <p:sldId id="384" r:id="rId37"/>
    <p:sldId id="358" r:id="rId38"/>
    <p:sldId id="357" r:id="rId39"/>
    <p:sldId id="359" r:id="rId40"/>
    <p:sldId id="385" r:id="rId41"/>
    <p:sldId id="386" r:id="rId42"/>
    <p:sldId id="387" r:id="rId43"/>
    <p:sldId id="390" r:id="rId44"/>
    <p:sldId id="393" r:id="rId45"/>
    <p:sldId id="388" r:id="rId46"/>
    <p:sldId id="389" r:id="rId47"/>
    <p:sldId id="368" r:id="rId48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368"/>
    <a:srgbClr val="FFB310"/>
    <a:srgbClr val="FAFAFA"/>
    <a:srgbClr val="FFFFFF"/>
    <a:srgbClr val="F5F5F5"/>
    <a:srgbClr val="0072C7"/>
    <a:srgbClr val="F94F00"/>
    <a:srgbClr val="464646"/>
    <a:srgbClr val="D73285"/>
    <a:srgbClr val="A9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1" autoAdjust="0"/>
    <p:restoredTop sz="89057" autoAdjust="0"/>
  </p:normalViewPr>
  <p:slideViewPr>
    <p:cSldViewPr snapToGrid="0" showGuides="1">
      <p:cViewPr>
        <p:scale>
          <a:sx n="125" d="100"/>
          <a:sy n="125" d="100"/>
        </p:scale>
        <p:origin x="1288" y="3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43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25/06/2025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25/06/2025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BCAAE-61AA-BBBE-8063-37A5711C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F859192-4700-E592-767B-B81577755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BA536EF-5F45-125E-70AC-2BDC55928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Let’s now focus on the </a:t>
            </a:r>
            <a:r>
              <a:rPr lang="en-US" b="1" dirty="0"/>
              <a:t>median</a:t>
            </a:r>
            <a:r>
              <a:rPr lang="en-US" dirty="0"/>
              <a:t>, the second measure of central tendency.</a:t>
            </a:r>
          </a:p>
          <a:p>
            <a:endParaRPr lang="en-US" i="1" dirty="0"/>
          </a:p>
          <a:p>
            <a:r>
              <a:rPr lang="en-US" i="1" dirty="0"/>
              <a:t>The median is the </a:t>
            </a:r>
            <a:r>
              <a:rPr lang="en-US" b="1" i="1" dirty="0"/>
              <a:t>middle value</a:t>
            </a:r>
            <a:r>
              <a:rPr lang="en-US" i="1" dirty="0"/>
              <a:t> when your data is ordered. It literally splits your dataset into two equal halves.</a:t>
            </a:r>
          </a:p>
          <a:p>
            <a:endParaRPr lang="en-US" i="1" dirty="0"/>
          </a:p>
          <a:p>
            <a:r>
              <a:rPr lang="en-US" i="1" dirty="0"/>
              <a:t>This measure is </a:t>
            </a:r>
            <a:r>
              <a:rPr lang="en-US" b="1" i="1" dirty="0"/>
              <a:t>especially powerful</a:t>
            </a:r>
            <a:r>
              <a:rPr lang="en-US" i="1" dirty="0"/>
              <a:t> when dealing with skewed data or extreme values. Unlike the mean, the median doesn’t get distorted by a few very large or very small numbers — which makes it a much more </a:t>
            </a:r>
            <a:r>
              <a:rPr lang="en-US" b="1" i="1" dirty="0"/>
              <a:t>robust indicator</a:t>
            </a:r>
            <a:r>
              <a:rPr lang="en-US" i="1" dirty="0"/>
              <a:t> of what’s typical in many real-world situations.</a:t>
            </a:r>
          </a:p>
          <a:p>
            <a:r>
              <a:rPr lang="en-US" i="1" dirty="0"/>
              <a:t>In this part, we’ll explore what the median tells us, how to calculate it, and why it stays stable even when outliers are present — like a CEO’s salary.</a:t>
            </a:r>
          </a:p>
          <a:p>
            <a:r>
              <a:rPr lang="en-US" i="1" dirty="0"/>
              <a:t>So while the mean might tell you the average, the median often tells you what’s fair.</a:t>
            </a:r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5B615E-1150-37AB-ED8F-2A78D17179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9473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lambda in Python?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lambda</a:t>
            </a:r>
            <a:r>
              <a:rPr lang="en-US" dirty="0"/>
              <a:t> is a small, anonymous function — a quick way to write a function </a:t>
            </a:r>
            <a:r>
              <a:rPr lang="en-US" b="1" dirty="0"/>
              <a:t>in one line</a:t>
            </a:r>
            <a:r>
              <a:rPr lang="en-US" dirty="0"/>
              <a:t>, without naming it.</a:t>
            </a:r>
          </a:p>
          <a:p>
            <a:endParaRPr lang="en-US" dirty="0"/>
          </a:p>
          <a:p>
            <a:r>
              <a:rPr lang="en-US" b="1" dirty="0"/>
              <a:t>Step-by-step explanation of the lambdas</a:t>
            </a:r>
          </a:p>
          <a:p>
            <a:r>
              <a:rPr lang="en-US" b="1" dirty="0"/>
              <a:t> First lambda (column-level): </a:t>
            </a:r>
            <a:r>
              <a:rPr lang="en-US" dirty="0"/>
              <a:t>lambda col: ...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="0" dirty="0"/>
              <a:t>This receives one column at a time (e.g., </a:t>
            </a:r>
            <a:r>
              <a:rPr lang="en-US" b="0" dirty="0" err="1"/>
              <a:t>df</a:t>
            </a:r>
            <a:r>
              <a:rPr lang="en-US" b="0" dirty="0"/>
              <a:t>['title']), and processes each cell inside it.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b="0" dirty="0" err="1"/>
              <a:t>col.astype</a:t>
            </a:r>
            <a:r>
              <a:rPr lang="fr-BE" b="0" dirty="0"/>
              <a:t>(</a:t>
            </a:r>
            <a:r>
              <a:rPr lang="fr-BE" b="0" dirty="0" err="1"/>
              <a:t>str</a:t>
            </a:r>
            <a:r>
              <a:rPr lang="fr-BE" b="0" dirty="0"/>
              <a:t>) </a:t>
            </a:r>
            <a:r>
              <a:rPr lang="en-US" b="0" dirty="0"/>
              <a:t>converts all values in a column to strings, even if some were numbers, </a:t>
            </a:r>
            <a:r>
              <a:rPr lang="en-US" b="0" dirty="0" err="1"/>
              <a:t>booleans</a:t>
            </a:r>
            <a:r>
              <a:rPr lang="en-US" b="0" dirty="0"/>
              <a:t>, or missing (</a:t>
            </a:r>
            <a:r>
              <a:rPr lang="en-US" b="0" dirty="0" err="1"/>
              <a:t>NaN</a:t>
            </a:r>
            <a:r>
              <a:rPr lang="en-US" b="0" dirty="0"/>
              <a:t>).</a:t>
            </a:r>
          </a:p>
          <a:p>
            <a:endParaRPr lang="en-US" dirty="0"/>
          </a:p>
          <a:p>
            <a:r>
              <a:rPr lang="en-US" b="1" dirty="0"/>
              <a:t>Second lambda (cell-level): </a:t>
            </a:r>
            <a:r>
              <a:rPr lang="en-US" dirty="0"/>
              <a:t>lambda x: x != </a:t>
            </a:r>
            <a:r>
              <a:rPr lang="en-US" dirty="0" err="1"/>
              <a:t>x.strip</a:t>
            </a:r>
            <a:r>
              <a:rPr lang="en-US" dirty="0"/>
              <a:t>() 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This receives one </a:t>
            </a:r>
            <a:r>
              <a:rPr lang="en-US" b="1" dirty="0"/>
              <a:t>cell value</a:t>
            </a:r>
            <a:r>
              <a:rPr lang="en-US" dirty="0"/>
              <a:t> (e.g., " House "), and checks: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" House " ≠ "House" → True → it </a:t>
            </a:r>
            <a:r>
              <a:rPr lang="en-US" b="1" dirty="0"/>
              <a:t>has extra spaces</a:t>
            </a:r>
            <a:endParaRPr lang="en-US" dirty="0"/>
          </a:p>
          <a:p>
            <a:r>
              <a:rPr lang="en-US" dirty="0"/>
              <a:t>"Apartment" = "Apartment" → False → it’s clean</a:t>
            </a:r>
          </a:p>
          <a:p>
            <a:endParaRPr lang="en-US" b="1" dirty="0"/>
          </a:p>
          <a:p>
            <a:r>
              <a:rPr lang="en-US" b="1" dirty="0"/>
              <a:t>In simple terms:</a:t>
            </a:r>
          </a:p>
          <a:p>
            <a:r>
              <a:rPr lang="en-US" dirty="0"/>
              <a:t>We use </a:t>
            </a:r>
            <a:r>
              <a:rPr lang="en-US" b="1" dirty="0"/>
              <a:t>two nested lambda functions</a:t>
            </a:r>
            <a:r>
              <a:rPr lang="en-US" dirty="0"/>
              <a:t>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column (col)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cell (x) in that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 if the cell changes when stripped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meaning it had </a:t>
            </a:r>
            <a:r>
              <a:rPr lang="en-US" b="1" dirty="0"/>
              <a:t>leading/trailing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7106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04A23-511B-E053-4EEC-431AB0575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3B037-C671-8DB7-666B-C5587A3CD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4EEE3-926A-740E-3AB3-98A5695DF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5CA05-98ED-2B10-8013-3C68DAF08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4715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51A89-C3C3-9042-AE74-E4F403F1C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153346C-AEF7-F4D6-C8DE-351E5AB56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2A8A861-D4A4-FBD2-5680-B39AA70C2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Let’s now focus on the </a:t>
            </a:r>
            <a:r>
              <a:rPr lang="en-US" b="1" dirty="0"/>
              <a:t>median</a:t>
            </a:r>
            <a:r>
              <a:rPr lang="en-US" dirty="0"/>
              <a:t>, the second measure of central tendency.</a:t>
            </a:r>
          </a:p>
          <a:p>
            <a:endParaRPr lang="en-US" i="1" dirty="0"/>
          </a:p>
          <a:p>
            <a:r>
              <a:rPr lang="en-US" i="1" dirty="0"/>
              <a:t>The median is the </a:t>
            </a:r>
            <a:r>
              <a:rPr lang="en-US" b="1" i="1" dirty="0"/>
              <a:t>middle value</a:t>
            </a:r>
            <a:r>
              <a:rPr lang="en-US" i="1" dirty="0"/>
              <a:t> when your data is ordered. It literally splits your dataset into two equal halves.</a:t>
            </a:r>
          </a:p>
          <a:p>
            <a:endParaRPr lang="en-US" i="1" dirty="0"/>
          </a:p>
          <a:p>
            <a:r>
              <a:rPr lang="en-US" i="1" dirty="0"/>
              <a:t>This measure is </a:t>
            </a:r>
            <a:r>
              <a:rPr lang="en-US" b="1" i="1" dirty="0"/>
              <a:t>especially powerful</a:t>
            </a:r>
            <a:r>
              <a:rPr lang="en-US" i="1" dirty="0"/>
              <a:t> when dealing with skewed data or extreme values. Unlike the mean, the median doesn’t get distorted by a few very large or very small numbers — which makes it a much more </a:t>
            </a:r>
            <a:r>
              <a:rPr lang="en-US" b="1" i="1" dirty="0"/>
              <a:t>robust indicator</a:t>
            </a:r>
            <a:r>
              <a:rPr lang="en-US" i="1" dirty="0"/>
              <a:t> of what’s typical in many real-world situations.</a:t>
            </a:r>
          </a:p>
          <a:p>
            <a:r>
              <a:rPr lang="en-US" i="1" dirty="0"/>
              <a:t>In this part, we’ll explore what the median tells us, how to calculate it, and why it stays stable even when outliers are present — like a CEO’s salary.</a:t>
            </a:r>
          </a:p>
          <a:p>
            <a:r>
              <a:rPr lang="en-US" i="1" dirty="0"/>
              <a:t>So while the mean might tell you the average, the median often tells you what’s fair.</a:t>
            </a:r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D0AA65-9171-E97B-DC2E-5BCAAEC3F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47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F5AA-C418-B19F-47C1-408426B7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406CED5-6D56-FD71-0E33-158159AD6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A275BC-0D0C-0194-5B6E-188DB901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11883-EDFD-B54D-5280-379B685D8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21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FAD9B-639C-211A-27C7-E7A00D9C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3C6ED7A-02BA-06DB-D62E-231F7E3D5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154D378-4FC3-CA9F-7795-D52BC4926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C1A491-4865-41EB-4A69-2CA70C0283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064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13">
            <a:extLst>
              <a:ext uri="{FF2B5EF4-FFF2-40B4-BE49-F238E27FC236}">
                <a16:creationId xmlns:a16="http://schemas.microsoft.com/office/drawing/2014/main" id="{4CBBF2B8-706E-B44D-97A9-0D39894DD103}"/>
              </a:ext>
            </a:extLst>
          </p:cNvPr>
          <p:cNvSpPr/>
          <p:nvPr userDrawn="1"/>
        </p:nvSpPr>
        <p:spPr>
          <a:xfrm>
            <a:off x="0" y="946150"/>
            <a:ext cx="3413125" cy="50785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4059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059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001" y="927100"/>
            <a:ext cx="5107104" cy="5107104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3">
            <a:extLst>
              <a:ext uri="{FF2B5EF4-FFF2-40B4-BE49-F238E27FC236}">
                <a16:creationId xmlns:a16="http://schemas.microsoft.com/office/drawing/2014/main" id="{A3810CFD-79E6-B72B-CEA1-215AAF66B3B1}"/>
              </a:ext>
            </a:extLst>
          </p:cNvPr>
          <p:cNvSpPr/>
          <p:nvPr userDrawn="1"/>
        </p:nvSpPr>
        <p:spPr>
          <a:xfrm>
            <a:off x="474441" y="701041"/>
            <a:ext cx="5621559" cy="559308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5" name="Ovale 14">
            <a:extLst>
              <a:ext uri="{FF2B5EF4-FFF2-40B4-BE49-F238E27FC236}">
                <a16:creationId xmlns:a16="http://schemas.microsoft.com/office/drawing/2014/main" id="{8031AE70-6869-01C6-A2C4-A0EA198A2A4B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EC908-6DAD-0441-5F48-763968F5C814}"/>
              </a:ext>
            </a:extLst>
          </p:cNvPr>
          <p:cNvSpPr txBox="1"/>
          <p:nvPr userDrawn="1"/>
        </p:nvSpPr>
        <p:spPr>
          <a:xfrm>
            <a:off x="11226800" y="6417385"/>
            <a:ext cx="5785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8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25763-0538-50B3-49D9-E960F4466C77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2432A-A0B0-1058-586E-D11950BCF882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 13">
            <a:extLst>
              <a:ext uri="{FF2B5EF4-FFF2-40B4-BE49-F238E27FC236}">
                <a16:creationId xmlns:a16="http://schemas.microsoft.com/office/drawing/2014/main" id="{6962BDB2-D0AB-5E22-73AC-E91AF4C3907E}"/>
              </a:ext>
            </a:extLst>
          </p:cNvPr>
          <p:cNvSpPr/>
          <p:nvPr userDrawn="1"/>
        </p:nvSpPr>
        <p:spPr>
          <a:xfrm>
            <a:off x="-1200638" y="728545"/>
            <a:ext cx="4686788" cy="5305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Ovale 3">
            <a:extLst>
              <a:ext uri="{FF2B5EF4-FFF2-40B4-BE49-F238E27FC236}">
                <a16:creationId xmlns:a16="http://schemas.microsoft.com/office/drawing/2014/main" id="{B7EC228F-CA6C-3562-58CD-F5D3A8931A7A}"/>
              </a:ext>
            </a:extLst>
          </p:cNvPr>
          <p:cNvSpPr/>
          <p:nvPr userDrawn="1"/>
        </p:nvSpPr>
        <p:spPr>
          <a:xfrm>
            <a:off x="577688" y="595422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3707CB-8F35-D917-8891-54BCA697BA5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D4E2E-3C74-203C-981D-A7C573131B4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1B128-8CD3-6C1A-4BEF-92093750CC9A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B9D06-4406-57A0-2D56-983780EFA8D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64A9D-4A64-EAE6-0ECE-6DF7739D6329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Rectangle 13">
            <a:extLst>
              <a:ext uri="{FF2B5EF4-FFF2-40B4-BE49-F238E27FC236}">
                <a16:creationId xmlns:a16="http://schemas.microsoft.com/office/drawing/2014/main" id="{551326AA-5942-DF13-4836-DC9F0D7C83CD}"/>
              </a:ext>
            </a:extLst>
          </p:cNvPr>
          <p:cNvSpPr/>
          <p:nvPr userDrawn="1"/>
        </p:nvSpPr>
        <p:spPr>
          <a:xfrm>
            <a:off x="8593121" y="768485"/>
            <a:ext cx="3598879" cy="530566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7FE6334-9EA3-2851-0B15-5E4EDB7103FE}"/>
              </a:ext>
            </a:extLst>
          </p:cNvPr>
          <p:cNvSpPr/>
          <p:nvPr userDrawn="1"/>
        </p:nvSpPr>
        <p:spPr>
          <a:xfrm>
            <a:off x="5935375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8FA8-7E72-1B67-3A6B-9A8001EF808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9295A-6329-DCD2-C50F-8266607D726E}"/>
              </a:ext>
            </a:extLst>
          </p:cNvPr>
          <p:cNvSpPr txBox="1"/>
          <p:nvPr userDrawn="1"/>
        </p:nvSpPr>
        <p:spPr>
          <a:xfrm>
            <a:off x="6343650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Gestion commerciale et techniques de vente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1832B6A8-6A08-18E1-91EB-6DAAE10C2064}"/>
              </a:ext>
            </a:extLst>
          </p:cNvPr>
          <p:cNvSpPr>
            <a:spLocks/>
          </p:cNvSpPr>
          <p:nvPr userDrawn="1"/>
        </p:nvSpPr>
        <p:spPr bwMode="auto">
          <a:xfrm rot="18900000">
            <a:off x="137557" y="799106"/>
            <a:ext cx="3908719" cy="7654304"/>
          </a:xfrm>
          <a:custGeom>
            <a:avLst/>
            <a:gdLst>
              <a:gd name="T0" fmla="*/ 0 w 196"/>
              <a:gd name="T1" fmla="*/ 198 h 393"/>
              <a:gd name="T2" fmla="*/ 157 w 196"/>
              <a:gd name="T3" fmla="*/ 8 h 393"/>
              <a:gd name="T4" fmla="*/ 192 w 196"/>
              <a:gd name="T5" fmla="*/ 22 h 393"/>
              <a:gd name="T6" fmla="*/ 167 w 196"/>
              <a:gd name="T7" fmla="*/ 56 h 393"/>
              <a:gd name="T8" fmla="*/ 48 w 196"/>
              <a:gd name="T9" fmla="*/ 198 h 393"/>
              <a:gd name="T10" fmla="*/ 170 w 196"/>
              <a:gd name="T11" fmla="*/ 339 h 393"/>
              <a:gd name="T12" fmla="*/ 193 w 196"/>
              <a:gd name="T13" fmla="*/ 372 h 393"/>
              <a:gd name="T14" fmla="*/ 160 w 196"/>
              <a:gd name="T15" fmla="*/ 387 h 393"/>
              <a:gd name="T16" fmla="*/ 0 w 196"/>
              <a:gd name="T17" fmla="*/ 198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" h="393">
                <a:moveTo>
                  <a:pt x="0" y="198"/>
                </a:moveTo>
                <a:cubicBezTo>
                  <a:pt x="0" y="103"/>
                  <a:pt x="64" y="26"/>
                  <a:pt x="157" y="8"/>
                </a:cubicBezTo>
                <a:cubicBezTo>
                  <a:pt x="171" y="6"/>
                  <a:pt x="188" y="0"/>
                  <a:pt x="192" y="22"/>
                </a:cubicBezTo>
                <a:cubicBezTo>
                  <a:pt x="196" y="41"/>
                  <a:pt x="190" y="52"/>
                  <a:pt x="167" y="56"/>
                </a:cubicBezTo>
                <a:cubicBezTo>
                  <a:pt x="95" y="70"/>
                  <a:pt x="47" y="129"/>
                  <a:pt x="48" y="198"/>
                </a:cubicBezTo>
                <a:cubicBezTo>
                  <a:pt x="48" y="267"/>
                  <a:pt x="97" y="325"/>
                  <a:pt x="170" y="339"/>
                </a:cubicBezTo>
                <a:cubicBezTo>
                  <a:pt x="191" y="343"/>
                  <a:pt x="195" y="354"/>
                  <a:pt x="193" y="372"/>
                </a:cubicBezTo>
                <a:cubicBezTo>
                  <a:pt x="190" y="393"/>
                  <a:pt x="174" y="389"/>
                  <a:pt x="160" y="387"/>
                </a:cubicBezTo>
                <a:cubicBezTo>
                  <a:pt x="70" y="375"/>
                  <a:pt x="0" y="293"/>
                  <a:pt x="0" y="198"/>
                </a:cubicBezTo>
                <a:close/>
              </a:path>
            </a:pathLst>
          </a:custGeom>
          <a:solidFill>
            <a:schemeClr val="bg2">
              <a:alpha val="9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214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E71A4-4A4F-A6FF-B037-79CAAE20A8D5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5677D09-47D7-CCF7-2824-73AE268C3491}"/>
              </a:ext>
            </a:extLst>
          </p:cNvPr>
          <p:cNvSpPr/>
          <p:nvPr userDrawn="1"/>
        </p:nvSpPr>
        <p:spPr>
          <a:xfrm>
            <a:off x="2725725" y="2057869"/>
            <a:ext cx="6740550" cy="6706402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01AE4-277C-9A10-FE8A-9778D46D8C86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F4D28FD-B22F-E8CD-6EAE-7714345CB627}"/>
              </a:ext>
            </a:extLst>
          </p:cNvPr>
          <p:cNvSpPr/>
          <p:nvPr userDrawn="1"/>
        </p:nvSpPr>
        <p:spPr>
          <a:xfrm>
            <a:off x="5595924" y="-1664724"/>
            <a:ext cx="7764475" cy="772514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62871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219700" y="744537"/>
            <a:ext cx="5327650" cy="541972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5D98-9711-D54A-A698-B6CE8FFA62DB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792E1-F742-3074-A5F9-070939893A6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5">
            <a:extLst>
              <a:ext uri="{FF2B5EF4-FFF2-40B4-BE49-F238E27FC236}">
                <a16:creationId xmlns:a16="http://schemas.microsoft.com/office/drawing/2014/main" id="{1C1A95BC-42CA-4166-918D-DF4306881408}"/>
              </a:ext>
            </a:extLst>
          </p:cNvPr>
          <p:cNvSpPr>
            <a:spLocks/>
          </p:cNvSpPr>
          <p:nvPr/>
        </p:nvSpPr>
        <p:spPr bwMode="auto">
          <a:xfrm rot="8650774" flipH="1" flipV="1">
            <a:off x="7430044" y="-1843126"/>
            <a:ext cx="4436224" cy="5482435"/>
          </a:xfrm>
          <a:custGeom>
            <a:avLst/>
            <a:gdLst>
              <a:gd name="T0" fmla="*/ 0 w 447"/>
              <a:gd name="T1" fmla="*/ 264 h 553"/>
              <a:gd name="T2" fmla="*/ 141 w 447"/>
              <a:gd name="T3" fmla="*/ 48 h 553"/>
              <a:gd name="T4" fmla="*/ 414 w 447"/>
              <a:gd name="T5" fmla="*/ 67 h 553"/>
              <a:gd name="T6" fmla="*/ 438 w 447"/>
              <a:gd name="T7" fmla="*/ 98 h 553"/>
              <a:gd name="T8" fmla="*/ 391 w 447"/>
              <a:gd name="T9" fmla="*/ 111 h 553"/>
              <a:gd name="T10" fmla="*/ 94 w 447"/>
              <a:gd name="T11" fmla="*/ 149 h 553"/>
              <a:gd name="T12" fmla="*/ 107 w 447"/>
              <a:gd name="T13" fmla="*/ 424 h 553"/>
              <a:gd name="T14" fmla="*/ 383 w 447"/>
              <a:gd name="T15" fmla="*/ 453 h 553"/>
              <a:gd name="T16" fmla="*/ 393 w 447"/>
              <a:gd name="T17" fmla="*/ 446 h 553"/>
              <a:gd name="T18" fmla="*/ 433 w 447"/>
              <a:gd name="T19" fmla="*/ 449 h 553"/>
              <a:gd name="T20" fmla="*/ 421 w 447"/>
              <a:gd name="T21" fmla="*/ 485 h 553"/>
              <a:gd name="T22" fmla="*/ 194 w 447"/>
              <a:gd name="T23" fmla="*/ 531 h 553"/>
              <a:gd name="T24" fmla="*/ 0 w 447"/>
              <a:gd name="T25" fmla="*/ 264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7" h="553">
                <a:moveTo>
                  <a:pt x="0" y="264"/>
                </a:moveTo>
                <a:cubicBezTo>
                  <a:pt x="5" y="176"/>
                  <a:pt x="49" y="96"/>
                  <a:pt x="141" y="48"/>
                </a:cubicBezTo>
                <a:cubicBezTo>
                  <a:pt x="235" y="0"/>
                  <a:pt x="327" y="9"/>
                  <a:pt x="414" y="67"/>
                </a:cubicBezTo>
                <a:cubicBezTo>
                  <a:pt x="425" y="75"/>
                  <a:pt x="439" y="82"/>
                  <a:pt x="438" y="98"/>
                </a:cubicBezTo>
                <a:cubicBezTo>
                  <a:pt x="437" y="120"/>
                  <a:pt x="413" y="127"/>
                  <a:pt x="391" y="111"/>
                </a:cubicBezTo>
                <a:cubicBezTo>
                  <a:pt x="294" y="40"/>
                  <a:pt x="166" y="56"/>
                  <a:pt x="94" y="149"/>
                </a:cubicBezTo>
                <a:cubicBezTo>
                  <a:pt x="30" y="231"/>
                  <a:pt x="36" y="349"/>
                  <a:pt x="107" y="424"/>
                </a:cubicBezTo>
                <a:cubicBezTo>
                  <a:pt x="180" y="502"/>
                  <a:pt x="296" y="514"/>
                  <a:pt x="383" y="453"/>
                </a:cubicBezTo>
                <a:cubicBezTo>
                  <a:pt x="386" y="451"/>
                  <a:pt x="390" y="449"/>
                  <a:pt x="393" y="446"/>
                </a:cubicBezTo>
                <a:cubicBezTo>
                  <a:pt x="407" y="433"/>
                  <a:pt x="420" y="433"/>
                  <a:pt x="433" y="449"/>
                </a:cubicBezTo>
                <a:cubicBezTo>
                  <a:pt x="447" y="467"/>
                  <a:pt x="433" y="477"/>
                  <a:pt x="421" y="485"/>
                </a:cubicBezTo>
                <a:cubicBezTo>
                  <a:pt x="353" y="537"/>
                  <a:pt x="277" y="553"/>
                  <a:pt x="194" y="531"/>
                </a:cubicBezTo>
                <a:cubicBezTo>
                  <a:pt x="79" y="501"/>
                  <a:pt x="1" y="397"/>
                  <a:pt x="0" y="264"/>
                </a:cubicBezTo>
                <a:close/>
              </a:path>
            </a:pathLst>
          </a:custGeom>
          <a:solidFill>
            <a:schemeClr val="bg2">
              <a:alpha val="5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3" name="Ovale 14">
            <a:extLst>
              <a:ext uri="{FF2B5EF4-FFF2-40B4-BE49-F238E27FC236}">
                <a16:creationId xmlns:a16="http://schemas.microsoft.com/office/drawing/2014/main" id="{A0FA356A-CDA9-3E00-45F3-46BC0E4E851C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0FDC1-90C9-20B8-59C6-400EFDED6889}"/>
              </a:ext>
            </a:extLst>
          </p:cNvPr>
          <p:cNvSpPr txBox="1"/>
          <p:nvPr userDrawn="1"/>
        </p:nvSpPr>
        <p:spPr>
          <a:xfrm>
            <a:off x="11294533" y="6409397"/>
            <a:ext cx="442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e 14">
            <a:extLst>
              <a:ext uri="{FF2B5EF4-FFF2-40B4-BE49-F238E27FC236}">
                <a16:creationId xmlns:a16="http://schemas.microsoft.com/office/drawing/2014/main" id="{734766E6-4390-378C-A712-DB530A8039E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86DB4-DBFC-EBAD-1FA5-32FDD1B7F359}"/>
              </a:ext>
            </a:extLst>
          </p:cNvPr>
          <p:cNvSpPr txBox="1"/>
          <p:nvPr userDrawn="1"/>
        </p:nvSpPr>
        <p:spPr>
          <a:xfrm>
            <a:off x="11218333" y="6418617"/>
            <a:ext cx="588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3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25/06/2025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4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3200" noProof="0" dirty="0" err="1"/>
              <a:t>Immoweb</a:t>
            </a:r>
            <a:r>
              <a:rPr lang="en-US" sz="3200" noProof="0" dirty="0"/>
              <a:t> – Exploratory data Analysis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0" dirty="0">
                <a:solidFill>
                  <a:schemeClr val="tx2"/>
                </a:solidFill>
              </a:rPr>
              <a:t>Evi, Moussa, Yves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CDA61B-515D-C145-1842-006A86AA7CB2}"/>
              </a:ext>
            </a:extLst>
          </p:cNvPr>
          <p:cNvSpPr/>
          <p:nvPr/>
        </p:nvSpPr>
        <p:spPr>
          <a:xfrm>
            <a:off x="733074" y="927100"/>
            <a:ext cx="5107104" cy="510710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EA27-FD65-DCD7-8BCD-01964595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B3D318D-9261-BEA7-0EBB-D9267CCC9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1.4.3 bar plot (via `</a:t>
            </a:r>
            <a:r>
              <a:rPr lang="en-US" sz="2200" dirty="0" err="1">
                <a:solidFill>
                  <a:schemeClr val="accent2"/>
                </a:solidFill>
                <a:latin typeface="+mn-lt"/>
              </a:rPr>
              <a:t>missingno</a:t>
            </a:r>
            <a:r>
              <a:rPr lang="en-US" sz="2200" dirty="0">
                <a:solidFill>
                  <a:schemeClr val="accent2"/>
                </a:solidFill>
                <a:latin typeface="+mn-lt"/>
              </a:rPr>
              <a:t>`) summarizes the missing value count per feature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4D19F21-8BFC-6DAC-CFB4-2E94715395AB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71408F86-C327-F1C9-5581-BC19FE870AA8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77043-1DAF-3071-57F1-C2DEF9491A15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35E31-BE26-2994-2CA1-217A3076694D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B576D-56D3-72F1-1C07-E6852C46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2024701-6297-6389-E22F-DD863FCF6CE7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303469-439B-BFD1-35C5-48DF8C47F326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FC1F43-5131-A60C-9D3F-E792B1B0B63A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3869F0-8FB9-B4D1-B63D-1182940B17C4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219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B86-C07D-9213-FD18-F4F03186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4D5B21-18F0-720A-7644-7F11E28A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360862"/>
            <a:ext cx="4996967" cy="4844494"/>
          </a:xfrm>
        </p:spPr>
        <p:txBody>
          <a:bodyPr rtlCol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2.1 How many rows and columns are in the dataset?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2.2 What is the correlation between variables and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2.3 Why might those variables be correlated?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2.4 How are variables correlated to each other?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2.5 What might explain these relationships?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2.6 Which variables have the greatest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2.7 Which variables have the least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2.8 How many qualitative (categorical) and quantitative (numerical) variables are there?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2.9 How would you transform categorical values into numeric ones?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2.10 What is the percentage of missing values per column?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41AC03B-0871-D50C-C768-156D14F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11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BF09FB1F-21EF-5AA1-5EFA-B2AE79F05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34CB84-6F2B-9DCC-7017-569C2ECC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F5750-AE9A-0ED6-62A5-C3BCF7D4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9772E4-E422-F617-2E7D-5A78F9257996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9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A744-200A-95D3-8B4C-D9864D12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C96ABC-DDB0-B4B5-5DD4-4A83822B2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453524"/>
            <a:ext cx="11231562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dataset with missing values removed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</a:rPr>
              <a:t>2.1 How many rows and columns are in the dataset? 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815586A-3030-5A76-5636-1BFC8C5E8BBD}"/>
              </a:ext>
            </a:extLst>
          </p:cNvPr>
          <p:cNvSpPr/>
          <p:nvPr/>
        </p:nvSpPr>
        <p:spPr>
          <a:xfrm>
            <a:off x="480219" y="257035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AC87FF-0F97-3DCC-863F-0506DDFF8470}"/>
              </a:ext>
            </a:extLst>
          </p:cNvPr>
          <p:cNvSpPr/>
          <p:nvPr/>
        </p:nvSpPr>
        <p:spPr>
          <a:xfrm>
            <a:off x="480219" y="3897982"/>
            <a:ext cx="3469481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A7E2F-4C7F-41E4-A16A-77C9E5B9994C}"/>
              </a:ext>
            </a:extLst>
          </p:cNvPr>
          <p:cNvSpPr txBox="1"/>
          <p:nvPr/>
        </p:nvSpPr>
        <p:spPr>
          <a:xfrm>
            <a:off x="643954" y="2763313"/>
            <a:ext cx="2967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Drop columns with a missing threshold = 0.5 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(&gt;50% data missing)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B4CBD-A50E-9B5D-91D1-CD4A44F4632F}"/>
              </a:ext>
            </a:extLst>
          </p:cNvPr>
          <p:cNvSpPr txBox="1"/>
          <p:nvPr/>
        </p:nvSpPr>
        <p:spPr>
          <a:xfrm>
            <a:off x="565086" y="4105680"/>
            <a:ext cx="3206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Initial</a:t>
            </a:r>
            <a:r>
              <a:rPr lang="en-US" sz="1600" dirty="0">
                <a:solidFill>
                  <a:schemeClr val="tx2"/>
                </a:solidFill>
              </a:rPr>
              <a:t> number of columns:      </a:t>
            </a:r>
            <a:r>
              <a:rPr lang="en-US" sz="1600" b="1" dirty="0">
                <a:solidFill>
                  <a:schemeClr val="tx2"/>
                </a:solidFill>
              </a:rPr>
              <a:t>53</a:t>
            </a:r>
          </a:p>
          <a:p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columns </a:t>
            </a:r>
            <a:r>
              <a:rPr lang="en-US" sz="1600" b="1" dirty="0">
                <a:solidFill>
                  <a:schemeClr val="tx2"/>
                </a:solidFill>
              </a:rPr>
              <a:t>dropped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31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E0368"/>
                </a:solidFill>
              </a:rPr>
              <a:t>Remaining</a:t>
            </a:r>
            <a:r>
              <a:rPr lang="en-US" sz="1600" dirty="0">
                <a:solidFill>
                  <a:srgbClr val="CE0368"/>
                </a:solidFill>
              </a:rPr>
              <a:t> columns:                  </a:t>
            </a:r>
            <a:r>
              <a:rPr lang="en-US" sz="1600" b="1" dirty="0">
                <a:solidFill>
                  <a:srgbClr val="CE0368"/>
                </a:solidFill>
              </a:rPr>
              <a:t>22</a:t>
            </a:r>
            <a:endParaRPr lang="en-US" sz="1600" noProof="0" dirty="0">
              <a:solidFill>
                <a:srgbClr val="CE0368"/>
              </a:solidFill>
            </a:endParaRP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A94A377E-C772-448B-C250-1DD826FF7C56}"/>
              </a:ext>
            </a:extLst>
          </p:cNvPr>
          <p:cNvSpPr/>
          <p:nvPr/>
        </p:nvSpPr>
        <p:spPr>
          <a:xfrm>
            <a:off x="4113435" y="257035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73446DD8-072A-4838-FF06-72F1BD3C3740}"/>
              </a:ext>
            </a:extLst>
          </p:cNvPr>
          <p:cNvSpPr/>
          <p:nvPr/>
        </p:nvSpPr>
        <p:spPr>
          <a:xfrm>
            <a:off x="4113435" y="3897982"/>
            <a:ext cx="3469481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55B88-0EDF-BA1B-556F-D328D1423E33}"/>
              </a:ext>
            </a:extLst>
          </p:cNvPr>
          <p:cNvSpPr txBox="1"/>
          <p:nvPr/>
        </p:nvSpPr>
        <p:spPr>
          <a:xfrm>
            <a:off x="4318169" y="2911002"/>
            <a:ext cx="296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Keep only rows with at least 70% non-missing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F3BAC6-8783-1ED9-EB49-A3DB93CC46FE}"/>
              </a:ext>
            </a:extLst>
          </p:cNvPr>
          <p:cNvSpPr txBox="1"/>
          <p:nvPr/>
        </p:nvSpPr>
        <p:spPr>
          <a:xfrm>
            <a:off x="4244768" y="4087560"/>
            <a:ext cx="3206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cleaning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80 368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:             </a:t>
            </a:r>
            <a:r>
              <a:rPr lang="en-US" sz="1600" b="1" dirty="0">
                <a:solidFill>
                  <a:schemeClr val="tx2"/>
                </a:solidFill>
              </a:rPr>
              <a:t>10 243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94F00"/>
                </a:solidFill>
              </a:rPr>
              <a:t>Remaining</a:t>
            </a:r>
            <a:r>
              <a:rPr lang="en-US" sz="1600" dirty="0">
                <a:solidFill>
                  <a:srgbClr val="F94F00"/>
                </a:solidFill>
              </a:rPr>
              <a:t> rows:           </a:t>
            </a:r>
            <a:r>
              <a:rPr lang="en-US" sz="1600" b="1" dirty="0">
                <a:solidFill>
                  <a:srgbClr val="F94F00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92B6FADC-63CA-1352-9B80-3F12A28D3E54}"/>
              </a:ext>
            </a:extLst>
          </p:cNvPr>
          <p:cNvSpPr/>
          <p:nvPr/>
        </p:nvSpPr>
        <p:spPr>
          <a:xfrm>
            <a:off x="7789794" y="2570353"/>
            <a:ext cx="3758252" cy="310243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DD98D1D7-ADFC-7E58-9CB4-F17EB5C93CAB}"/>
              </a:ext>
            </a:extLst>
          </p:cNvPr>
          <p:cNvSpPr/>
          <p:nvPr/>
        </p:nvSpPr>
        <p:spPr>
          <a:xfrm>
            <a:off x="7789794" y="3897982"/>
            <a:ext cx="375825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A3A2B-00DE-B6FA-883D-3B055C922748}"/>
              </a:ext>
            </a:extLst>
          </p:cNvPr>
          <p:cNvSpPr txBox="1"/>
          <p:nvPr/>
        </p:nvSpPr>
        <p:spPr>
          <a:xfrm>
            <a:off x="7905715" y="2918439"/>
            <a:ext cx="3494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Outlier filtering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[50k€ , 1.2M€]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1E0501-E4CD-279E-76B1-1B5E9A17BC21}"/>
              </a:ext>
            </a:extLst>
          </p:cNvPr>
          <p:cNvSpPr txBox="1"/>
          <p:nvPr/>
        </p:nvSpPr>
        <p:spPr>
          <a:xfrm>
            <a:off x="7874660" y="4054880"/>
            <a:ext cx="35256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outlier removal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 as outliers:      </a:t>
            </a:r>
            <a:r>
              <a:rPr lang="en-US" sz="1600" b="1" dirty="0">
                <a:solidFill>
                  <a:schemeClr val="tx2"/>
                </a:solidFill>
              </a:rPr>
              <a:t>39 936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Remaining</a:t>
            </a:r>
            <a:r>
              <a:rPr lang="en-US" sz="1600" dirty="0">
                <a:solidFill>
                  <a:srgbClr val="00B050"/>
                </a:solidFill>
              </a:rPr>
              <a:t> rows :                      </a:t>
            </a:r>
            <a:r>
              <a:rPr lang="en-US" sz="1600" b="1" dirty="0">
                <a:solidFill>
                  <a:srgbClr val="00B050"/>
                </a:solidFill>
              </a:rPr>
              <a:t>30 189</a:t>
            </a:r>
          </a:p>
          <a:p>
            <a:endParaRPr lang="en-US" sz="1600" noProof="0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73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2829-8A3E-3E7B-13D1-447C77AB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2757"/>
            <a:ext cx="11150600" cy="53857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+mn-lt"/>
              </a:rPr>
              <a:t>2.1 How many rows and columns are in the dataset? -  Missing data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5B3A-0994-82B8-629D-310008C4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1" y="750404"/>
            <a:ext cx="10879275" cy="55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3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10BE-7966-9CCE-EADC-0ED95A66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38C43D-421B-11F1-C149-17572D41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40EDACA-6E50-BB11-3290-0B2BD6F21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2.2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a.</a:t>
            </a:r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What is the correlation between variables and the price?  (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Pearson correlation 1/2) 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DF75E7F-34DD-9CD7-B980-C9BBAE4E41F6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E8A57D8-2AC5-6039-145C-96A968D4F0F4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D6030-91D4-520F-8446-E858FFD5EB0B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Correlation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3AB05-DDBB-FE81-4DD3-34E16CFD93EC}"/>
              </a:ext>
            </a:extLst>
          </p:cNvPr>
          <p:cNvSpPr txBox="1"/>
          <p:nvPr/>
        </p:nvSpPr>
        <p:spPr>
          <a:xfrm>
            <a:off x="8482667" y="1986098"/>
            <a:ext cx="30652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>
                <a:solidFill>
                  <a:schemeClr val="accent2"/>
                </a:solidFill>
              </a:rPr>
              <a:t>most correlated features </a:t>
            </a:r>
            <a:r>
              <a:rPr lang="en-US" sz="1600" noProof="0" dirty="0">
                <a:solidFill>
                  <a:schemeClr val="tx2"/>
                </a:solidFill>
              </a:rPr>
              <a:t>with property price are </a:t>
            </a:r>
            <a:r>
              <a:rPr lang="en-US" sz="1600" b="1" noProof="0" dirty="0">
                <a:solidFill>
                  <a:schemeClr val="accent2"/>
                </a:solidFill>
              </a:rPr>
              <a:t>bedroom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count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b="1" noProof="0" dirty="0">
                <a:solidFill>
                  <a:schemeClr val="accent2"/>
                </a:solidFill>
              </a:rPr>
              <a:t>terrace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surface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b="1" noProof="0" dirty="0">
                <a:solidFill>
                  <a:schemeClr val="accent2"/>
                </a:solidFill>
              </a:rPr>
              <a:t>land surface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Surface-related variables </a:t>
            </a:r>
            <a:r>
              <a:rPr lang="en-US" sz="1600" noProof="0" dirty="0">
                <a:solidFill>
                  <a:schemeClr val="tx2"/>
                </a:solidFill>
              </a:rPr>
              <a:t>dominate the top influencers, confirming that </a:t>
            </a:r>
            <a:r>
              <a:rPr lang="en-US" sz="1600" b="1" noProof="0" dirty="0">
                <a:solidFill>
                  <a:schemeClr val="tx2"/>
                </a:solidFill>
              </a:rPr>
              <a:t>size matters most in real estate valuat</a:t>
            </a:r>
            <a:r>
              <a:rPr lang="en-US" sz="1600" noProof="0" dirty="0">
                <a:solidFill>
                  <a:schemeClr val="tx2"/>
                </a:solidFill>
              </a:rPr>
              <a:t>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Some features (e.g., </a:t>
            </a:r>
            <a:r>
              <a:rPr lang="en-US" sz="1600" noProof="0" dirty="0" err="1">
                <a:solidFill>
                  <a:schemeClr val="tx2"/>
                </a:solidFill>
              </a:rPr>
              <a:t>monthlyCost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hasBalcony</a:t>
            </a:r>
            <a:r>
              <a:rPr lang="en-US" sz="1600" noProof="0" dirty="0">
                <a:solidFill>
                  <a:schemeClr val="tx2"/>
                </a:solidFill>
              </a:rPr>
              <a:t>) </a:t>
            </a:r>
            <a:r>
              <a:rPr lang="en-US" sz="1600" b="1" noProof="0" dirty="0">
                <a:solidFill>
                  <a:schemeClr val="tx2"/>
                </a:solidFill>
              </a:rPr>
              <a:t>show negative </a:t>
            </a:r>
            <a:r>
              <a:rPr lang="en-US" sz="1600" noProof="0" dirty="0">
                <a:solidFill>
                  <a:schemeClr val="tx2"/>
                </a:solidFill>
              </a:rPr>
              <a:t>or </a:t>
            </a:r>
            <a:r>
              <a:rPr lang="en-US" sz="1600" b="1" noProof="0" dirty="0">
                <a:solidFill>
                  <a:schemeClr val="tx2"/>
                </a:solidFill>
              </a:rPr>
              <a:t>negligible correlation</a:t>
            </a:r>
            <a:r>
              <a:rPr lang="en-US" sz="1600" noProof="0" dirty="0">
                <a:solidFill>
                  <a:schemeClr val="tx2"/>
                </a:solidFill>
              </a:rPr>
              <a:t>, and may require further validation or </a:t>
            </a:r>
            <a:r>
              <a:rPr lang="en-US" sz="1600" b="1" noProof="0" dirty="0">
                <a:solidFill>
                  <a:schemeClr val="tx2"/>
                </a:solidFill>
              </a:rPr>
              <a:t>exclusion</a:t>
            </a:r>
            <a:r>
              <a:rPr lang="en-US" sz="1600" noProof="0" dirty="0">
                <a:solidFill>
                  <a:schemeClr val="tx2"/>
                </a:solidFill>
              </a:rPr>
              <a:t> from models.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3AEB558-F0FF-F54F-ADC9-DA230EAFFEE2}"/>
              </a:ext>
            </a:extLst>
          </p:cNvPr>
          <p:cNvCxnSpPr>
            <a:cxnSpLocks/>
          </p:cNvCxnSpPr>
          <p:nvPr/>
        </p:nvCxnSpPr>
        <p:spPr>
          <a:xfrm flipH="1" flipV="1">
            <a:off x="6360160" y="1659483"/>
            <a:ext cx="2423160" cy="966877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092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37911-29A3-60ED-FCAC-6D766288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9947C47-A717-9E0A-14C8-B60A4B8AA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A. Feature Correlation with Price </a:t>
            </a:r>
            <a:r>
              <a:rPr lang="en-US" sz="2400" dirty="0">
                <a:solidFill>
                  <a:schemeClr val="accent2"/>
                </a:solidFill>
              </a:rPr>
              <a:t>(Pearson correlation 2/2) </a:t>
            </a:r>
            <a:endParaRPr lang="en-US" sz="24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D6C0464-F5C6-B780-2C5C-05537AB54280}"/>
              </a:ext>
            </a:extLst>
          </p:cNvPr>
          <p:cNvSpPr/>
          <p:nvPr/>
        </p:nvSpPr>
        <p:spPr>
          <a:xfrm>
            <a:off x="553596" y="877732"/>
            <a:ext cx="11010361" cy="13003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4775BEF-6404-B471-3B46-43A7C2C33BB4}"/>
              </a:ext>
            </a:extLst>
          </p:cNvPr>
          <p:cNvSpPr/>
          <p:nvPr/>
        </p:nvSpPr>
        <p:spPr>
          <a:xfrm>
            <a:off x="553596" y="151209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0EA7A-D975-1733-ED82-7F388F7B0653}"/>
              </a:ext>
            </a:extLst>
          </p:cNvPr>
          <p:cNvSpPr txBox="1"/>
          <p:nvPr/>
        </p:nvSpPr>
        <p:spPr>
          <a:xfrm>
            <a:off x="937799" y="1013152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Purpose : assess linear relationship between </a:t>
            </a:r>
            <a:r>
              <a:rPr lang="en-US" b="1" i="1" dirty="0">
                <a:solidFill>
                  <a:schemeClr val="tx2"/>
                </a:solidFill>
              </a:rPr>
              <a:t>numeric variables </a:t>
            </a:r>
            <a:r>
              <a:rPr lang="en-US" b="1" dirty="0">
                <a:solidFill>
                  <a:schemeClr val="tx2"/>
                </a:solidFill>
              </a:rPr>
              <a:t>and the </a:t>
            </a:r>
            <a:r>
              <a:rPr lang="en-US" b="1" i="1" dirty="0">
                <a:solidFill>
                  <a:schemeClr val="tx2"/>
                </a:solidFill>
              </a:rPr>
              <a:t>target price</a:t>
            </a:r>
            <a:endParaRPr lang="en-US" b="1" i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E3016-406E-F00B-127F-0C047DA99453}"/>
              </a:ext>
            </a:extLst>
          </p:cNvPr>
          <p:cNvSpPr txBox="1"/>
          <p:nvPr/>
        </p:nvSpPr>
        <p:spPr>
          <a:xfrm>
            <a:off x="976641" y="1683565"/>
            <a:ext cx="10458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solidFill>
                  <a:schemeClr val="tx2"/>
                </a:solidFill>
              </a:rPr>
              <a:t>We compute the </a:t>
            </a:r>
            <a:r>
              <a:rPr lang="en-US" b="1" u="sng" noProof="0" dirty="0">
                <a:solidFill>
                  <a:schemeClr val="tx2"/>
                </a:solidFill>
              </a:rPr>
              <a:t>Pearson correlation </a:t>
            </a:r>
            <a:r>
              <a:rPr lang="en-US" b="1" noProof="0" dirty="0">
                <a:solidFill>
                  <a:schemeClr val="tx2"/>
                </a:solidFill>
              </a:rPr>
              <a:t>coefficient</a:t>
            </a:r>
            <a:r>
              <a:rPr lang="en-US" noProof="0" dirty="0">
                <a:solidFill>
                  <a:schemeClr val="tx2"/>
                </a:solidFill>
              </a:rPr>
              <a:t>: </a:t>
            </a:r>
            <a:r>
              <a:rPr lang="en-US" b="1" i="1" noProof="0" dirty="0" err="1">
                <a:solidFill>
                  <a:srgbClr val="0072C7"/>
                </a:solidFill>
              </a:rPr>
              <a:t>df.corr</a:t>
            </a:r>
            <a:r>
              <a:rPr lang="en-US" b="1" i="1" noProof="0" dirty="0">
                <a:solidFill>
                  <a:srgbClr val="0072C7"/>
                </a:solidFill>
              </a:rPr>
              <a:t>(</a:t>
            </a:r>
            <a:r>
              <a:rPr lang="en-US" b="1" i="1" noProof="0" dirty="0" err="1">
                <a:solidFill>
                  <a:srgbClr val="0072C7"/>
                </a:solidFill>
              </a:rPr>
              <a:t>numeric_only</a:t>
            </a:r>
            <a:r>
              <a:rPr lang="en-US" b="1" i="1" noProof="0" dirty="0">
                <a:solidFill>
                  <a:srgbClr val="0072C7"/>
                </a:solidFill>
              </a:rPr>
              <a:t>=True)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DDA1BE40-ADFB-4BA5-7FE5-0CD402A5B56E}"/>
              </a:ext>
            </a:extLst>
          </p:cNvPr>
          <p:cNvSpPr/>
          <p:nvPr/>
        </p:nvSpPr>
        <p:spPr>
          <a:xfrm>
            <a:off x="553596" y="2307696"/>
            <a:ext cx="11010361" cy="30199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D5AC1D38-4842-FEFD-B0E5-5224ABC2CD7E}"/>
              </a:ext>
            </a:extLst>
          </p:cNvPr>
          <p:cNvSpPr/>
          <p:nvPr/>
        </p:nvSpPr>
        <p:spPr>
          <a:xfrm>
            <a:off x="553596" y="278457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9CE21-4885-DC77-7E6F-0C7FBCFAC17D}"/>
              </a:ext>
            </a:extLst>
          </p:cNvPr>
          <p:cNvSpPr txBox="1"/>
          <p:nvPr/>
        </p:nvSpPr>
        <p:spPr>
          <a:xfrm>
            <a:off x="937799" y="2367826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Features considered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0DCB11B-9C47-733C-A82E-4BF077230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09240"/>
              </p:ext>
            </p:extLst>
          </p:nvPr>
        </p:nvGraphicFramePr>
        <p:xfrm>
          <a:off x="1822028" y="2922068"/>
          <a:ext cx="7604367" cy="221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789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Surface-related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Count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Temporal/numeric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habitableSurface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bedroomCount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buildingConstructionYear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landSurface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bathroomCount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monthlyCost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terraceSurface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toiletCount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epcScore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03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livingRoomSurface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42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kitchenSurface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floorCount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501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gardenSurface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facedeCount</a:t>
                      </a:r>
                      <a:r>
                        <a:rPr lang="en-US" sz="14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21100"/>
                  </a:ext>
                </a:extLst>
              </a:tr>
            </a:tbl>
          </a:graphicData>
        </a:graphic>
      </p:graphicFrame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858C591F-2D1C-ED5F-8FD5-85EB8C1DDCC9}"/>
              </a:ext>
            </a:extLst>
          </p:cNvPr>
          <p:cNvSpPr/>
          <p:nvPr/>
        </p:nvSpPr>
        <p:spPr>
          <a:xfrm>
            <a:off x="553596" y="5567689"/>
            <a:ext cx="11072374" cy="1087832"/>
          </a:xfrm>
          <a:prstGeom prst="homePlate">
            <a:avLst/>
          </a:prstGeom>
          <a:gradFill>
            <a:gsLst>
              <a:gs pos="0">
                <a:srgbClr val="CE0368"/>
              </a:gs>
              <a:gs pos="50000">
                <a:srgbClr val="E13518"/>
              </a:gs>
              <a:gs pos="100000">
                <a:srgbClr val="F94F00"/>
              </a:gs>
            </a:gsLst>
            <a:lin ang="0" scaled="1"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 dirty="0">
              <a:solidFill>
                <a:schemeClr val="bg1"/>
              </a:solidFill>
              <a:latin typeface="Segoe UI (Body)"/>
              <a:cs typeface="Segoe UI Light" panose="020B0502040204020203" pitchFamily="34" charset="0"/>
            </a:endParaRPr>
          </a:p>
        </p:txBody>
      </p:sp>
      <p:sp>
        <p:nvSpPr>
          <p:cNvPr id="20" name="Mobilisation &amp; Inputs Gathering">
            <a:extLst>
              <a:ext uri="{FF2B5EF4-FFF2-40B4-BE49-F238E27FC236}">
                <a16:creationId xmlns:a16="http://schemas.microsoft.com/office/drawing/2014/main" id="{31E50FFE-F31D-7438-4A78-566A317CC76A}"/>
              </a:ext>
            </a:extLst>
          </p:cNvPr>
          <p:cNvSpPr txBox="1"/>
          <p:nvPr/>
        </p:nvSpPr>
        <p:spPr>
          <a:xfrm>
            <a:off x="566030" y="6064625"/>
            <a:ext cx="10997927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defTabSz="410766" hangingPunct="0"/>
            <a:endParaRPr lang="en-US" sz="1600" kern="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76223EAA-2B13-B54F-0BA6-723D3D1F6DA6}"/>
              </a:ext>
            </a:extLst>
          </p:cNvPr>
          <p:cNvSpPr txBox="1"/>
          <p:nvPr/>
        </p:nvSpPr>
        <p:spPr>
          <a:xfrm>
            <a:off x="714279" y="5620327"/>
            <a:ext cx="11795760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Pearson correlation only applies to continuous numerical variables. </a:t>
            </a:r>
          </a:p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For binary and categorical features (e.g., province, </a:t>
            </a:r>
            <a:r>
              <a:rPr lang="en-US" sz="1400" kern="0" dirty="0" err="1">
                <a:solidFill>
                  <a:schemeClr val="bg1"/>
                </a:solidFill>
                <a:cs typeface="Segoe UI"/>
              </a:rPr>
              <a:t>hasTerrace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), alternative statistical approaches are used and detailed in the next slides: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Point-biserial correlation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ANOVA/Kruskal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562399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023E4-0C5B-C54F-F0DF-B6AFFFC6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5817C65-47F4-ECF9-2DD1-8964780500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(1/2)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40793F15-C109-3A80-7188-C7EA6426B605}"/>
              </a:ext>
            </a:extLst>
          </p:cNvPr>
          <p:cNvSpPr/>
          <p:nvPr/>
        </p:nvSpPr>
        <p:spPr>
          <a:xfrm>
            <a:off x="519263" y="888844"/>
            <a:ext cx="11176025" cy="24246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E8EC97-C1E9-4477-67BB-AF9D789538DA}"/>
              </a:ext>
            </a:extLst>
          </p:cNvPr>
          <p:cNvSpPr txBox="1"/>
          <p:nvPr/>
        </p:nvSpPr>
        <p:spPr>
          <a:xfrm>
            <a:off x="838363" y="952172"/>
            <a:ext cx="4497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Why use Point-Biserial  ?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BE52DA13-F655-4802-58EC-7C35FD4B1EA6}"/>
              </a:ext>
            </a:extLst>
          </p:cNvPr>
          <p:cNvSpPr/>
          <p:nvPr/>
        </p:nvSpPr>
        <p:spPr>
          <a:xfrm>
            <a:off x="496711" y="1451268"/>
            <a:ext cx="1119857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50A900-307C-EEAE-08CC-FA039E45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69" y="2055949"/>
            <a:ext cx="2972749" cy="10680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EC6BDA-A416-18D4-3E27-DBB1B8AE1ABC}"/>
              </a:ext>
            </a:extLst>
          </p:cNvPr>
          <p:cNvSpPr txBox="1"/>
          <p:nvPr/>
        </p:nvSpPr>
        <p:spPr>
          <a:xfrm>
            <a:off x="803394" y="1584332"/>
            <a:ext cx="9634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It’s a </a:t>
            </a:r>
            <a:r>
              <a:rPr lang="en-US" sz="1600" b="1" dirty="0">
                <a:solidFill>
                  <a:schemeClr val="tx2"/>
                </a:solidFill>
              </a:rPr>
              <a:t>special case of Pearson</a:t>
            </a:r>
            <a:r>
              <a:rPr lang="en-US" sz="1600" dirty="0">
                <a:solidFill>
                  <a:schemeClr val="tx2"/>
                </a:solidFill>
              </a:rPr>
              <a:t>, adapted to binary categories (0/1).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8E15E-B1C4-64A9-6C48-E6ED55AD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7" y="2155345"/>
            <a:ext cx="2498320" cy="650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DEF971-6F48-B73C-7083-0596A0DCB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384" y="1999089"/>
            <a:ext cx="2235540" cy="1105639"/>
          </a:xfrm>
          <a:prstGeom prst="rect">
            <a:avLst/>
          </a:prstGeom>
        </p:spPr>
      </p:pic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B4B30B-7F10-C505-BA85-D8A21E833B00}"/>
              </a:ext>
            </a:extLst>
          </p:cNvPr>
          <p:cNvSpPr/>
          <p:nvPr/>
        </p:nvSpPr>
        <p:spPr>
          <a:xfrm>
            <a:off x="515485" y="3546000"/>
            <a:ext cx="11231562" cy="22642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347AC07-C7C3-42CC-EE43-05D07EE9D2E3}"/>
              </a:ext>
            </a:extLst>
          </p:cNvPr>
          <p:cNvSpPr/>
          <p:nvPr/>
        </p:nvSpPr>
        <p:spPr>
          <a:xfrm>
            <a:off x="515485" y="4132604"/>
            <a:ext cx="1123156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14EA3B-4CBC-F54D-D13F-EB4A7CF77CB4}"/>
              </a:ext>
            </a:extLst>
          </p:cNvPr>
          <p:cNvSpPr txBox="1"/>
          <p:nvPr/>
        </p:nvSpPr>
        <p:spPr>
          <a:xfrm>
            <a:off x="886891" y="3687943"/>
            <a:ext cx="10714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Assess whether </a:t>
            </a:r>
            <a:r>
              <a:rPr lang="en-US" sz="1600" b="1" dirty="0">
                <a:solidFill>
                  <a:schemeClr val="tx2"/>
                </a:solidFill>
              </a:rPr>
              <a:t>a binary feature (e.g. </a:t>
            </a:r>
            <a:r>
              <a:rPr lang="en-US" sz="1600" b="1" dirty="0" err="1">
                <a:solidFill>
                  <a:schemeClr val="tx2"/>
                </a:solidFill>
              </a:rPr>
              <a:t>hasTerrace</a:t>
            </a:r>
            <a:r>
              <a:rPr lang="en-US" sz="1600" b="1" dirty="0">
                <a:solidFill>
                  <a:schemeClr val="tx2"/>
                </a:solidFill>
              </a:rPr>
              <a:t>) influences a continuous target (price)</a:t>
            </a:r>
            <a:r>
              <a:rPr lang="en-US" sz="1600" dirty="0">
                <a:solidFill>
                  <a:schemeClr val="tx2"/>
                </a:solidFill>
              </a:rPr>
              <a:t>, using Point-Biserial Correlation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8011ABF-0534-DEF9-2C16-F6890A2E9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136997"/>
              </p:ext>
            </p:extLst>
          </p:nvPr>
        </p:nvGraphicFramePr>
        <p:xfrm>
          <a:off x="886891" y="4499996"/>
          <a:ext cx="647068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0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dirty="0"/>
                        <a:t>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Mean</a:t>
                      </a:r>
                      <a:r>
                        <a:rPr lang="fr-BE" sz="1600" dirty="0"/>
                        <a:t> Price (€)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€350,000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en-US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€270,000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Without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DC87AA-EE74-C1DA-8423-584C2368F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7667775"/>
              </p:ext>
            </p:extLst>
          </p:nvPr>
        </p:nvGraphicFramePr>
        <p:xfrm>
          <a:off x="7823180" y="4497815"/>
          <a:ext cx="3447022" cy="1188720"/>
        </p:xfrm>
        <a:graphic>
          <a:graphicData uri="http://schemas.openxmlformats.org/drawingml/2006/table">
            <a:tbl>
              <a:tblPr/>
              <a:tblGrid>
                <a:gridCol w="3447022">
                  <a:extLst>
                    <a:ext uri="{9D8B030D-6E8A-4147-A177-3AD203B41FA5}">
                      <a16:colId xmlns:a16="http://schemas.microsoft.com/office/drawing/2014/main" val="1845821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2"/>
                          </a:solidFill>
                        </a:rPr>
                        <a:t>r_pb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 = 0.18 (around 0)</a:t>
                      </a:r>
                    </a:p>
                    <a:p>
                      <a:endParaRPr lang="en-US" noProof="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noProof="0" dirty="0">
                          <a:solidFill>
                            <a:schemeClr val="tx2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Weak to moderate positive effect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39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02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5ED47-A052-D06E-ED16-CC9559D42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E4FBE08-C42B-F114-AC42-FEE7C4A5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303" y="1476138"/>
            <a:ext cx="4771258" cy="392136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0D2658C-FB13-8FB2-843D-0E2775867A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(2</a:t>
            </a:r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3265E8F8-E882-71FB-7759-810A7F49370D}"/>
              </a:ext>
            </a:extLst>
          </p:cNvPr>
          <p:cNvSpPr/>
          <p:nvPr/>
        </p:nvSpPr>
        <p:spPr>
          <a:xfrm>
            <a:off x="570931" y="1080932"/>
            <a:ext cx="6623620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6400B424-4CBA-923E-BA50-97F09C372F3C}"/>
              </a:ext>
            </a:extLst>
          </p:cNvPr>
          <p:cNvSpPr/>
          <p:nvPr/>
        </p:nvSpPr>
        <p:spPr>
          <a:xfrm>
            <a:off x="553597" y="1636550"/>
            <a:ext cx="664095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CE612B-D95A-DE3A-FFB5-5538BB4E4E31}"/>
              </a:ext>
            </a:extLst>
          </p:cNvPr>
          <p:cNvSpPr txBox="1"/>
          <p:nvPr/>
        </p:nvSpPr>
        <p:spPr>
          <a:xfrm>
            <a:off x="810799" y="1209849"/>
            <a:ext cx="543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EEE5C8-A1B5-C3D0-520A-41AECBA1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62" y="2066190"/>
            <a:ext cx="6188872" cy="312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04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A0EF2-ADD1-6F2A-77F1-A4AC3F46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C661220-0F09-8C7A-D2A6-CF6D1B56C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1/2)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7BC18DF-B2DA-34D6-406F-774CC0781DCF}"/>
              </a:ext>
            </a:extLst>
          </p:cNvPr>
          <p:cNvSpPr/>
          <p:nvPr/>
        </p:nvSpPr>
        <p:spPr>
          <a:xfrm>
            <a:off x="570930" y="1080932"/>
            <a:ext cx="11010361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E956FF9-6226-9E9D-8953-1E55F19BB1B4}"/>
              </a:ext>
            </a:extLst>
          </p:cNvPr>
          <p:cNvSpPr/>
          <p:nvPr/>
        </p:nvSpPr>
        <p:spPr>
          <a:xfrm>
            <a:off x="553596" y="15044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252CC-C4C2-61EB-69B5-4796A4A54187}"/>
              </a:ext>
            </a:extLst>
          </p:cNvPr>
          <p:cNvSpPr txBox="1"/>
          <p:nvPr/>
        </p:nvSpPr>
        <p:spPr>
          <a:xfrm>
            <a:off x="937799" y="11375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ECBF2-E215-B3D8-C8D1-DCC25823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78" y="1741070"/>
            <a:ext cx="7865841" cy="3631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172C9-0386-1949-C85F-8405C6524FE2}"/>
              </a:ext>
            </a:extLst>
          </p:cNvPr>
          <p:cNvSpPr/>
          <p:nvPr/>
        </p:nvSpPr>
        <p:spPr>
          <a:xfrm>
            <a:off x="2111278" y="4444712"/>
            <a:ext cx="4025362" cy="10061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629CC-E4C9-DC89-1B96-13A12A3BC145}"/>
              </a:ext>
            </a:extLst>
          </p:cNvPr>
          <p:cNvSpPr/>
          <p:nvPr/>
        </p:nvSpPr>
        <p:spPr>
          <a:xfrm>
            <a:off x="2070638" y="1663071"/>
            <a:ext cx="4538442" cy="4097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66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0C266-E904-6674-26CB-C9373FA7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EBB50C7A-7E06-D2AA-344B-51D39FF600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2/2)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0BD1E446-C6A4-5E90-62AA-1B52F160CC43}"/>
              </a:ext>
            </a:extLst>
          </p:cNvPr>
          <p:cNvSpPr/>
          <p:nvPr/>
        </p:nvSpPr>
        <p:spPr>
          <a:xfrm>
            <a:off x="553596" y="877732"/>
            <a:ext cx="11010361" cy="11415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1DA5703-0CA9-1BF4-99CD-975AC90B6B62}"/>
              </a:ext>
            </a:extLst>
          </p:cNvPr>
          <p:cNvSpPr/>
          <p:nvPr/>
        </p:nvSpPr>
        <p:spPr>
          <a:xfrm>
            <a:off x="553596" y="13012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88371-5056-8E40-4805-20312389244D}"/>
              </a:ext>
            </a:extLst>
          </p:cNvPr>
          <p:cNvSpPr txBox="1"/>
          <p:nvPr/>
        </p:nvSpPr>
        <p:spPr>
          <a:xfrm>
            <a:off x="937799" y="9343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Why not use Pearson correlation?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CC75F-ED7E-BAEB-FEE8-F2321B001923}"/>
              </a:ext>
            </a:extLst>
          </p:cNvPr>
          <p:cNvSpPr txBox="1"/>
          <p:nvPr/>
        </p:nvSpPr>
        <p:spPr>
          <a:xfrm>
            <a:off x="937799" y="1381228"/>
            <a:ext cx="10458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Province is a categorical variable, not continuous ⇒ Pearson is not applicable.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We need to assess whether price significantly varies by province.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EB77E4F-3311-074A-F4AF-3F72878DFDA6}"/>
              </a:ext>
            </a:extLst>
          </p:cNvPr>
          <p:cNvSpPr/>
          <p:nvPr/>
        </p:nvSpPr>
        <p:spPr>
          <a:xfrm>
            <a:off x="553596" y="2099257"/>
            <a:ext cx="11010361" cy="21247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F5B39B-29FA-E625-0662-3CCDECE23000}"/>
              </a:ext>
            </a:extLst>
          </p:cNvPr>
          <p:cNvSpPr/>
          <p:nvPr/>
        </p:nvSpPr>
        <p:spPr>
          <a:xfrm>
            <a:off x="547990" y="253803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FBF58-2727-622C-8E55-AB97D85BDE31}"/>
              </a:ext>
            </a:extLst>
          </p:cNvPr>
          <p:cNvSpPr txBox="1"/>
          <p:nvPr/>
        </p:nvSpPr>
        <p:spPr>
          <a:xfrm>
            <a:off x="906793" y="2159386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rgbClr val="464646"/>
                </a:solidFill>
              </a:rPr>
              <a:t>Summary of Statistical Tests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E76044C-9632-363D-03A4-24E48077D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58192"/>
              </p:ext>
            </p:extLst>
          </p:nvPr>
        </p:nvGraphicFramePr>
        <p:xfrm>
          <a:off x="717525" y="2661078"/>
          <a:ext cx="10682504" cy="1418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3452031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Core </a:t>
                      </a:r>
                      <a:r>
                        <a:rPr lang="fr-BE" sz="1600" dirty="0" err="1"/>
                        <a:t>Idea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/>
                        <a:t>ANOVA (F-test)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Parametric test comparing </a:t>
                      </a:r>
                      <a:r>
                        <a:rPr lang="en-US" sz="1400" b="1" dirty="0"/>
                        <a:t>group means</a:t>
                      </a:r>
                      <a:r>
                        <a:rPr lang="en-US" sz="1400" dirty="0"/>
                        <a:t> (e.g. price across provinces)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means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Ratio of between-group / within-group variance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 err="1"/>
                        <a:t>Kruskal</a:t>
                      </a:r>
                      <a:r>
                        <a:rPr lang="fr-BE" sz="1400" b="1" dirty="0"/>
                        <a:t>-Wallis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Non-parametric test comparing </a:t>
                      </a:r>
                      <a:r>
                        <a:rPr lang="en-US" sz="1400" b="1" dirty="0"/>
                        <a:t>rank distributions</a:t>
                      </a:r>
                      <a:r>
                        <a:rPr lang="en-US" sz="1400" dirty="0"/>
                        <a:t> across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distributions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Compares ranks rather than actual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sp>
        <p:nvSpPr>
          <p:cNvPr id="4" name="Rounded Rectangle">
            <a:extLst>
              <a:ext uri="{FF2B5EF4-FFF2-40B4-BE49-F238E27FC236}">
                <a16:creationId xmlns:a16="http://schemas.microsoft.com/office/drawing/2014/main" id="{502F25AB-BC75-6A80-D69A-2578F97D0F8E}"/>
              </a:ext>
            </a:extLst>
          </p:cNvPr>
          <p:cNvSpPr/>
          <p:nvPr/>
        </p:nvSpPr>
        <p:spPr>
          <a:xfrm>
            <a:off x="535153" y="4303086"/>
            <a:ext cx="11010361" cy="1893737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7F68337-1985-A7D7-2773-A52ECF2140D7}"/>
              </a:ext>
            </a:extLst>
          </p:cNvPr>
          <p:cNvSpPr/>
          <p:nvPr/>
        </p:nvSpPr>
        <p:spPr>
          <a:xfrm>
            <a:off x="519387" y="4779963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0F7CD-8B74-8768-3822-1FBAD1A2BD91}"/>
              </a:ext>
            </a:extLst>
          </p:cNvPr>
          <p:cNvSpPr txBox="1"/>
          <p:nvPr/>
        </p:nvSpPr>
        <p:spPr>
          <a:xfrm>
            <a:off x="888350" y="4363215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Results on Real Estate Data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C0D92CC-C4A1-7FFA-31BB-B5BF442D1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184355"/>
              </p:ext>
            </p:extLst>
          </p:nvPr>
        </p:nvGraphicFramePr>
        <p:xfrm>
          <a:off x="699081" y="4915707"/>
          <a:ext cx="1069770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545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194092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6234232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P-value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/>
                        <a:t>ANOVA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CE0368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Mean prices </a:t>
                      </a:r>
                      <a:r>
                        <a:rPr lang="en-US" sz="1600" b="1" dirty="0">
                          <a:solidFill>
                            <a:srgbClr val="CE0368"/>
                          </a:solidFill>
                        </a:rPr>
                        <a:t>differ significantly</a:t>
                      </a:r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 across provinces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Kruskal</a:t>
                      </a:r>
                      <a:r>
                        <a:rPr lang="fr-BE" sz="1600" dirty="0"/>
                        <a:t>-Wallis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F94F00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Distributions of prices </a:t>
                      </a:r>
                      <a:r>
                        <a:rPr lang="en-US" sz="1600" b="1" dirty="0">
                          <a:solidFill>
                            <a:srgbClr val="F94F00"/>
                          </a:solidFill>
                        </a:rPr>
                        <a:t>also differ</a:t>
                      </a:r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 across provinces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665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8B47A-4D8D-DAD6-4161-93FB05C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6CD0A10-D4A6-424B-C5FB-37A2D03E8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1.1 Remove duplicates  </a:t>
            </a:r>
          </a:p>
          <a:p>
            <a:r>
              <a:rPr lang="en-US" dirty="0">
                <a:solidFill>
                  <a:schemeClr val="accent2"/>
                </a:solidFill>
              </a:rPr>
              <a:t>1.2 Remove blank spaces</a:t>
            </a:r>
          </a:p>
          <a:p>
            <a:r>
              <a:rPr lang="en-US" dirty="0">
                <a:solidFill>
                  <a:schemeClr val="accent2"/>
                </a:solidFill>
              </a:rPr>
              <a:t>1.3 Fix any errors or invalid formats  </a:t>
            </a:r>
          </a:p>
          <a:p>
            <a:r>
              <a:rPr lang="en-US" dirty="0">
                <a:solidFill>
                  <a:schemeClr val="accent2"/>
                </a:solidFill>
              </a:rPr>
              <a:t>1.4 Handle missing values (drop or impute nulls)</a:t>
            </a:r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3B3D3EA-7D5C-1871-6B5E-9854326E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2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6F8A4D52-F4A3-0FC5-F7DB-B8F915A4F3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EBBCCE-B462-7CD0-5B0D-59606FA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1 – Data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B20-1869-0E53-30ED-5FA40B31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4C9E3BC-B842-6F57-76CB-50E438FABE5D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7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66F0F-1556-AC85-C05C-D10F69FA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D4CBFF3-6BEE-E60D-79CB-E9FFECE0D7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>
                <a:solidFill>
                  <a:schemeClr val="accent2"/>
                </a:solidFill>
                <a:latin typeface="+mn-lt"/>
              </a:rPr>
              <a:t>2.2 C</a:t>
            </a:r>
            <a:r>
              <a:rPr lang="en-US" sz="2000">
                <a:solidFill>
                  <a:schemeClr val="accent2"/>
                </a:solidFill>
                <a:latin typeface="+mn-lt"/>
              </a:rPr>
              <a:t>.</a:t>
            </a:r>
            <a:r>
              <a:rPr lang="en-US" sz="2000" noProof="0">
                <a:solidFill>
                  <a:schemeClr val="accent2"/>
                </a:solidFill>
                <a:latin typeface="+mn-lt"/>
              </a:rPr>
              <a:t> Price distribution by Province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A8D031-CB60-8424-27FA-56B080B0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35"/>
            <a:ext cx="12192000" cy="487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8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BBF-E900-9050-1007-02CDA91EF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773BBD2-C262-9C04-F75C-F1A270B8D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D. </a:t>
            </a:r>
            <a:r>
              <a:rPr lang="en-US" sz="2400" dirty="0">
                <a:solidFill>
                  <a:srgbClr val="0072C7"/>
                </a:solidFill>
              </a:rPr>
              <a:t>Association Type – Approaches by Variable Type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13DD4F39-0AD2-D8D2-0A47-60B1024BE657}"/>
              </a:ext>
            </a:extLst>
          </p:cNvPr>
          <p:cNvSpPr/>
          <p:nvPr/>
        </p:nvSpPr>
        <p:spPr>
          <a:xfrm>
            <a:off x="553596" y="1402291"/>
            <a:ext cx="11010361" cy="346274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0273FBA-51D5-64D7-6C0A-0F73190A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589530"/>
              </p:ext>
            </p:extLst>
          </p:nvPr>
        </p:nvGraphicFramePr>
        <p:xfrm>
          <a:off x="717525" y="1769617"/>
          <a:ext cx="10682504" cy="272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39705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4116579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700" dirty="0"/>
                        <a:t>Variable A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Variable B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Type of Variables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Suitable Statistical Method(s)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r>
                        <a:rPr lang="fr-BE" sz="1700" dirty="0"/>
                        <a:t> (0/1)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 (e.g. price)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Point-</a:t>
                      </a:r>
                      <a:r>
                        <a:rPr lang="fr-BE" sz="1700" b="1" dirty="0" err="1"/>
                        <a:t>Biserial</a:t>
                      </a:r>
                      <a:r>
                        <a:rPr lang="fr-BE" sz="1700" b="1" dirty="0"/>
                        <a:t> </a:t>
                      </a:r>
                      <a:r>
                        <a:rPr lang="fr-BE" sz="1700" b="1" dirty="0" err="1"/>
                        <a:t>Correlation</a:t>
                      </a:r>
                      <a:r>
                        <a:rPr lang="fr-BE" sz="1700" dirty="0"/>
                        <a:t>, t-test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r>
                        <a:rPr lang="fr-BE" sz="1700" dirty="0"/>
                        <a:t> (nominal)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ANOVA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Kruskal-Wallis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↔ 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Phi coefficient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Chi-square test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Categorical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↔ Nominal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Cramér’s V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Chi-square test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Numeric ↔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Pearson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Spearman</a:t>
                      </a:r>
                      <a:r>
                        <a:rPr lang="fr-BE" sz="1700"/>
                        <a:t> Correlation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146787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/>
                        <a:t>Ordinal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Ordinal → </a:t>
                      </a:r>
                      <a:r>
                        <a:rPr lang="fr-BE" sz="1700" dirty="0" err="1"/>
                        <a:t>Numeric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Spearman </a:t>
                      </a:r>
                      <a:r>
                        <a:rPr lang="fr-BE" sz="1700" b="1" dirty="0" err="1"/>
                        <a:t>correlation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613144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6096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D5D3-B852-7FD7-FD8B-F34B2D238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118675-63C4-DCA7-4574-F4C1D89A4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2.3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Why might those variables be correlated?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2966C-FF31-3ED9-BD27-ABD32B77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678" y="732888"/>
            <a:ext cx="6244645" cy="6125112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475A8A1-50C7-4285-1911-2D2853A0AE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374749"/>
              </p:ext>
            </p:extLst>
          </p:nvPr>
        </p:nvGraphicFramePr>
        <p:xfrm>
          <a:off x="5120640" y="7282732"/>
          <a:ext cx="10280939" cy="3749040"/>
        </p:xfrm>
        <a:graphic>
          <a:graphicData uri="http://schemas.openxmlformats.org/drawingml/2006/table">
            <a:tbl>
              <a:tblPr/>
              <a:tblGrid>
                <a:gridCol w="3270539">
                  <a:extLst>
                    <a:ext uri="{9D8B030D-6E8A-4147-A177-3AD203B41FA5}">
                      <a16:colId xmlns:a16="http://schemas.microsoft.com/office/drawing/2014/main" val="42611139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088527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791557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BE"/>
                        <a:t>Variable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/>
                        <a:t>Correlation with price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/>
                        <a:t>Interpretation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76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dirty="0" err="1"/>
                        <a:t>bedroomCount</a:t>
                      </a:r>
                      <a:endParaRPr lang="fr-BE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 b="1" dirty="0"/>
                        <a:t>0.35</a:t>
                      </a:r>
                      <a:endParaRPr lang="fr-BE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bedrooms generally indicate higher property value. This is an expected relationship.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668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/>
                        <a:t>facedeCount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/>
                        <a:t>0.17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More facades often suggest better location or larger/more valuable properties.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744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/>
                        <a:t>epcScore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/>
                        <a:t>0.10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correlation; slightly better energy performance appears linked to higher prices.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7513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/>
                        <a:t>bathroomCount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/>
                        <a:t>0.11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Moderate impact; additional comfort adds perceived value.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018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147D3D-E34C-1EC9-5E70-E91C5CE55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000287"/>
              </p:ext>
            </p:extLst>
          </p:nvPr>
        </p:nvGraphicFramePr>
        <p:xfrm>
          <a:off x="6281420" y="1272362"/>
          <a:ext cx="5524500" cy="46329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899662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3240538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2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/>
                        <a:t>Correlation with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Interpretation</a:t>
                      </a:r>
                      <a:endParaRPr lang="fr-B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dirty="0" err="1"/>
                        <a:t>bedroomCount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 b="1" dirty="0"/>
                        <a:t>0.35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bedrooms generally indicate higher property value. This is an expected relationship.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facedeCount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More facades often suggest better location or larger/more valuable properties.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epcScore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Weak correlation; slightly better energy performance appears linked to higher prices.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bathroomCount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 impact; additional comfort adds perceived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dirty="0" err="1"/>
                        <a:t>bedroomCount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 b="1" dirty="0"/>
                        <a:t>0.35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bedrooms generally indicate higher property value. This is an expected relationship.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6787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facedeCount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facades often suggest better location or larger/more valuable properties.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3144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519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930A-BCDA-46ED-8598-59F60988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0E00975-CD2A-2A96-0D2F-EB4BF5523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2.4 How are variables correlated to each other?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481B34-85BB-39EA-5615-08B5CAF11AD8}"/>
              </a:ext>
            </a:extLst>
          </p:cNvPr>
          <p:cNvGraphicFramePr>
            <a:graphicFrameLocks noGrp="1"/>
          </p:cNvGraphicFramePr>
          <p:nvPr/>
        </p:nvGraphicFramePr>
        <p:xfrm>
          <a:off x="5120640" y="7282732"/>
          <a:ext cx="10280939" cy="3749040"/>
        </p:xfrm>
        <a:graphic>
          <a:graphicData uri="http://schemas.openxmlformats.org/drawingml/2006/table">
            <a:tbl>
              <a:tblPr/>
              <a:tblGrid>
                <a:gridCol w="3270539">
                  <a:extLst>
                    <a:ext uri="{9D8B030D-6E8A-4147-A177-3AD203B41FA5}">
                      <a16:colId xmlns:a16="http://schemas.microsoft.com/office/drawing/2014/main" val="42611139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0885270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4791557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BE"/>
                        <a:t>Variable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/>
                        <a:t>Correlation with price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/>
                        <a:t>Interpretation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07651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dirty="0" err="1"/>
                        <a:t>bedroomCount</a:t>
                      </a:r>
                      <a:endParaRPr lang="fr-BE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 b="1" dirty="0"/>
                        <a:t>0.35</a:t>
                      </a:r>
                      <a:endParaRPr lang="fr-BE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More bedrooms generally indicate higher property value. This is an expected relationship.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0668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/>
                        <a:t>facedeCount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/>
                        <a:t>0.17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More facades often suggest better location or larger/more valuable properties.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57444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/>
                        <a:t>epcScore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/>
                        <a:t>0.10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Weak correlation; slightly better energy performance appears linked to higher prices.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7513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/>
                        <a:t>bathroomCount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BE"/>
                        <a:t>0.11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Moderate impact; additional comfort adds perceived value.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940189"/>
                  </a:ext>
                </a:extLst>
              </a:tr>
            </a:tbl>
          </a:graphicData>
        </a:graphic>
      </p:graphicFrame>
      <p:sp>
        <p:nvSpPr>
          <p:cNvPr id="2" name="Rounded Rectangle">
            <a:extLst>
              <a:ext uri="{FF2B5EF4-FFF2-40B4-BE49-F238E27FC236}">
                <a16:creationId xmlns:a16="http://schemas.microsoft.com/office/drawing/2014/main" id="{1CF2BDA6-FB3D-551F-1CEE-9E4C9ECD0000}"/>
              </a:ext>
            </a:extLst>
          </p:cNvPr>
          <p:cNvSpPr/>
          <p:nvPr/>
        </p:nvSpPr>
        <p:spPr>
          <a:xfrm>
            <a:off x="480219" y="903132"/>
            <a:ext cx="11010361" cy="241791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14FD2-8AE4-60ED-C80A-764001CA49A5}"/>
              </a:ext>
            </a:extLst>
          </p:cNvPr>
          <p:cNvSpPr txBox="1"/>
          <p:nvPr/>
        </p:nvSpPr>
        <p:spPr>
          <a:xfrm>
            <a:off x="799030" y="1145488"/>
            <a:ext cx="94054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Bedroom count</a:t>
            </a:r>
            <a:r>
              <a:rPr lang="en-US" sz="2000" dirty="0"/>
              <a:t> and </a:t>
            </a:r>
            <a:r>
              <a:rPr lang="en-US" sz="2000" b="1" dirty="0"/>
              <a:t>bathroom count</a:t>
            </a:r>
            <a:r>
              <a:rPr lang="en-US" sz="2000" dirty="0"/>
              <a:t> are moderately correlated.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Bedroom count</a:t>
            </a:r>
            <a:r>
              <a:rPr lang="en-US" sz="2000" dirty="0"/>
              <a:t> shows the strongest link to </a:t>
            </a:r>
            <a:r>
              <a:rPr lang="en-US" sz="2000" b="1" dirty="0"/>
              <a:t>price</a:t>
            </a:r>
            <a:r>
              <a:rPr lang="en-US" sz="2000" dirty="0"/>
              <a:t> (~0.35).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Facede</a:t>
            </a:r>
            <a:r>
              <a:rPr lang="en-US" sz="2000" b="1" dirty="0"/>
              <a:t> count</a:t>
            </a:r>
            <a:r>
              <a:rPr lang="en-US" sz="2000" dirty="0"/>
              <a:t> has a weak but visible correlation with </a:t>
            </a:r>
            <a:r>
              <a:rPr lang="en-US" sz="2000" b="1" dirty="0"/>
              <a:t>price</a:t>
            </a:r>
            <a:r>
              <a:rPr lang="en-US" sz="2000" dirty="0"/>
              <a:t> (~0.17).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EPC score</a:t>
            </a:r>
            <a:r>
              <a:rPr lang="en-US" sz="2000" dirty="0"/>
              <a:t>, </a:t>
            </a:r>
            <a:r>
              <a:rPr lang="en-US" sz="2000" b="1" dirty="0"/>
              <a:t>habitable surface</a:t>
            </a:r>
            <a:r>
              <a:rPr lang="en-US" sz="2000" dirty="0"/>
              <a:t>, and </a:t>
            </a:r>
            <a:r>
              <a:rPr lang="en-US" sz="2000" b="1" dirty="0"/>
              <a:t>toilet count</a:t>
            </a:r>
            <a:r>
              <a:rPr lang="en-US" sz="2000" dirty="0"/>
              <a:t> show weak correlations.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Building year</a:t>
            </a:r>
            <a:r>
              <a:rPr lang="en-US" sz="2000" dirty="0"/>
              <a:t> has little to no correlation with other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Postcode</a:t>
            </a:r>
            <a:r>
              <a:rPr lang="en-US" sz="2000" dirty="0"/>
              <a:t> has no linear relation to </a:t>
            </a:r>
            <a:r>
              <a:rPr lang="en-US" sz="2000" b="1" dirty="0"/>
              <a:t>price</a:t>
            </a:r>
            <a:r>
              <a:rPr lang="en-US" sz="2000" dirty="0"/>
              <a:t> — it's categorical.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A4981E6-F227-FC1E-3154-705CE18ABA3C}"/>
              </a:ext>
            </a:extLst>
          </p:cNvPr>
          <p:cNvSpPr/>
          <p:nvPr/>
        </p:nvSpPr>
        <p:spPr>
          <a:xfrm>
            <a:off x="480219" y="3450021"/>
            <a:ext cx="202168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1B2BC-16DE-DE13-1548-12F00E654A00}"/>
              </a:ext>
            </a:extLst>
          </p:cNvPr>
          <p:cNvSpPr txBox="1"/>
          <p:nvPr/>
        </p:nvSpPr>
        <p:spPr>
          <a:xfrm>
            <a:off x="799030" y="3717294"/>
            <a:ext cx="1531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Conclusion</a:t>
            </a:r>
            <a:endParaRPr lang="en-US" sz="2000" dirty="0"/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1963818-ADD3-0B19-791C-6931A97BAD72}"/>
              </a:ext>
            </a:extLst>
          </p:cNvPr>
          <p:cNvSpPr/>
          <p:nvPr/>
        </p:nvSpPr>
        <p:spPr>
          <a:xfrm>
            <a:off x="2575719" y="3450021"/>
            <a:ext cx="891486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43168-0CB7-8236-6FC6-5B419A876C8D}"/>
              </a:ext>
            </a:extLst>
          </p:cNvPr>
          <p:cNvSpPr txBox="1"/>
          <p:nvPr/>
        </p:nvSpPr>
        <p:spPr>
          <a:xfrm>
            <a:off x="2786580" y="3563406"/>
            <a:ext cx="9405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Overall, correlations are weak to moderate.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A combination of features is needed to explain price.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AD38E31C-F28C-E67D-FDF1-8A35528E0E9C}"/>
              </a:ext>
            </a:extLst>
          </p:cNvPr>
          <p:cNvSpPr/>
          <p:nvPr/>
        </p:nvSpPr>
        <p:spPr>
          <a:xfrm>
            <a:off x="480219" y="4539334"/>
            <a:ext cx="2021681" cy="152491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B33DF-79D5-60A6-D51C-9A96D9920084}"/>
              </a:ext>
            </a:extLst>
          </p:cNvPr>
          <p:cNvSpPr txBox="1"/>
          <p:nvPr/>
        </p:nvSpPr>
        <p:spPr>
          <a:xfrm>
            <a:off x="938869" y="5101736"/>
            <a:ext cx="1531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Next steps</a:t>
            </a:r>
            <a:endParaRPr lang="en-US" sz="2000" dirty="0"/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5EB240F7-5720-642D-CACE-0447303FCECB}"/>
              </a:ext>
            </a:extLst>
          </p:cNvPr>
          <p:cNvSpPr/>
          <p:nvPr/>
        </p:nvSpPr>
        <p:spPr>
          <a:xfrm>
            <a:off x="2575719" y="4539334"/>
            <a:ext cx="8914861" cy="155658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EE784A-06DF-0F3E-77C1-799D6E283BF0}"/>
              </a:ext>
            </a:extLst>
          </p:cNvPr>
          <p:cNvSpPr txBox="1"/>
          <p:nvPr/>
        </p:nvSpPr>
        <p:spPr>
          <a:xfrm>
            <a:off x="2786580" y="4655906"/>
            <a:ext cx="8198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Build a multivariate model (e.g., Linear Regression, Random Forest…)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Engineer new features (e.g., price_per_m2, </a:t>
            </a:r>
            <a:r>
              <a:rPr lang="en-US" sz="2000" dirty="0" err="1"/>
              <a:t>building_age</a:t>
            </a:r>
            <a:r>
              <a:rPr lang="en-US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Evaluate performance with </a:t>
            </a:r>
            <a:r>
              <a:rPr lang="fr-BE" sz="2000" dirty="0"/>
              <a:t>Root </a:t>
            </a:r>
            <a:r>
              <a:rPr lang="fr-BE" sz="2000" dirty="0" err="1"/>
              <a:t>Mean</a:t>
            </a:r>
            <a:r>
              <a:rPr lang="fr-BE" sz="2000" dirty="0"/>
              <a:t> </a:t>
            </a:r>
            <a:r>
              <a:rPr lang="fr-BE" sz="2000" dirty="0" err="1"/>
              <a:t>Squared</a:t>
            </a:r>
            <a:r>
              <a:rPr lang="fr-BE" sz="2000" dirty="0"/>
              <a:t> </a:t>
            </a:r>
            <a:r>
              <a:rPr lang="fr-BE" sz="2000" dirty="0" err="1"/>
              <a:t>Error</a:t>
            </a:r>
            <a:r>
              <a:rPr lang="fr-BE" sz="2000" dirty="0"/>
              <a:t> (RMSE), Coefficient of </a:t>
            </a:r>
            <a:r>
              <a:rPr lang="fr-BE" sz="2000" dirty="0" err="1"/>
              <a:t>Determination</a:t>
            </a:r>
            <a:r>
              <a:rPr lang="fr-BE" sz="2000" dirty="0"/>
              <a:t> (</a:t>
            </a:r>
            <a:r>
              <a:rPr lang="en-US" sz="2000" dirty="0"/>
              <a:t>R²), and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482995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CC0A9-B6D0-4073-62C2-E869F096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5697CB-FAD7-C12D-6C09-413DEDE84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E56A377-51AB-4DD6-78EC-66E8D83BF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58858"/>
            <a:ext cx="112315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2C7"/>
                </a:solidFill>
                <a:latin typeface="+mn-lt"/>
              </a:rPr>
              <a:t>2.5 What might explain these relationships? 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r>
              <a:rPr lang="en-US" sz="2000" dirty="0">
                <a:solidFill>
                  <a:srgbClr val="0072C7"/>
                </a:solidFill>
                <a:latin typeface="+mn-lt"/>
              </a:rPr>
              <a:t>2.6 - 2.7 variables have the greatest/ least influence on the price?  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endParaRPr lang="en-US" sz="200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64B8AAD-A9DC-2556-9FF8-54F986045EA9}"/>
              </a:ext>
            </a:extLst>
          </p:cNvPr>
          <p:cNvSpPr/>
          <p:nvPr/>
        </p:nvSpPr>
        <p:spPr>
          <a:xfrm>
            <a:off x="8423369" y="627789"/>
            <a:ext cx="3421087" cy="263611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A1D8A43B-868D-F1A5-EC08-19FC08BB27D6}"/>
              </a:ext>
            </a:extLst>
          </p:cNvPr>
          <p:cNvSpPr/>
          <p:nvPr/>
        </p:nvSpPr>
        <p:spPr>
          <a:xfrm>
            <a:off x="8423369" y="12961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6359-254F-C2C5-BAA8-37AF7320455D}"/>
              </a:ext>
            </a:extLst>
          </p:cNvPr>
          <p:cNvSpPr txBox="1"/>
          <p:nvPr/>
        </p:nvSpPr>
        <p:spPr>
          <a:xfrm>
            <a:off x="8482667" y="7972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 err="1"/>
              <a:t>Greatest</a:t>
            </a:r>
            <a:r>
              <a:rPr lang="fr-BE" sz="2000" dirty="0"/>
              <a:t> Influence on Price</a:t>
            </a:r>
            <a:endParaRPr lang="en-US" sz="2000" b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9B9A3-35AB-0FAC-274C-B1FA7D6FA70E}"/>
              </a:ext>
            </a:extLst>
          </p:cNvPr>
          <p:cNvSpPr txBox="1"/>
          <p:nvPr/>
        </p:nvSpPr>
        <p:spPr>
          <a:xfrm>
            <a:off x="8549004" y="1495216"/>
            <a:ext cx="3229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bedroomCount is the top correlated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terrace surface, land surface, and </a:t>
            </a:r>
            <a:r>
              <a:rPr lang="en-US" sz="1600" noProof="0" dirty="0" err="1">
                <a:solidFill>
                  <a:schemeClr val="tx2"/>
                </a:solidFill>
              </a:rPr>
              <a:t>facede</a:t>
            </a:r>
            <a:r>
              <a:rPr lang="en-US" sz="1600" noProof="0" dirty="0">
                <a:solidFill>
                  <a:schemeClr val="tx2"/>
                </a:solidFill>
              </a:rPr>
              <a:t> count also matter.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All are linked to size and space, key drivers of property value.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84B7AE-90B7-1BBC-D50F-50600AED19BD}"/>
              </a:ext>
            </a:extLst>
          </p:cNvPr>
          <p:cNvCxnSpPr>
            <a:cxnSpLocks/>
          </p:cNvCxnSpPr>
          <p:nvPr/>
        </p:nvCxnSpPr>
        <p:spPr>
          <a:xfrm flipH="1" flipV="1">
            <a:off x="6385560" y="1655485"/>
            <a:ext cx="2037809" cy="50351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EC72C692-5629-59FF-5B53-9E67D567A995}"/>
              </a:ext>
            </a:extLst>
          </p:cNvPr>
          <p:cNvSpPr/>
          <p:nvPr/>
        </p:nvSpPr>
        <p:spPr>
          <a:xfrm>
            <a:off x="8423369" y="3433363"/>
            <a:ext cx="3421087" cy="301137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0F1217B4-D7B6-07DD-F30B-9ECC25FAF39D}"/>
              </a:ext>
            </a:extLst>
          </p:cNvPr>
          <p:cNvSpPr/>
          <p:nvPr/>
        </p:nvSpPr>
        <p:spPr>
          <a:xfrm>
            <a:off x="8423369" y="4101765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881E0-8F09-84A4-E226-9675A58CDE60}"/>
              </a:ext>
            </a:extLst>
          </p:cNvPr>
          <p:cNvSpPr txBox="1"/>
          <p:nvPr/>
        </p:nvSpPr>
        <p:spPr>
          <a:xfrm>
            <a:off x="8482667" y="36028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/>
              <a:t>Least / </a:t>
            </a:r>
            <a:r>
              <a:rPr lang="fr-BE" sz="2000" dirty="0" err="1"/>
              <a:t>Negative</a:t>
            </a:r>
            <a:r>
              <a:rPr lang="fr-BE" sz="2000" dirty="0"/>
              <a:t> Influence</a:t>
            </a:r>
            <a:endParaRPr lang="en-US" sz="20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02932-A3DD-CD53-AD5A-B9424BB43D98}"/>
              </a:ext>
            </a:extLst>
          </p:cNvPr>
          <p:cNvSpPr txBox="1"/>
          <p:nvPr/>
        </p:nvSpPr>
        <p:spPr>
          <a:xfrm>
            <a:off x="8549004" y="4300791"/>
            <a:ext cx="322911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 err="1">
                <a:solidFill>
                  <a:schemeClr val="tx2"/>
                </a:solidFill>
              </a:rPr>
              <a:t>monthlyCost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hasBalcony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accessibleDisabledPeople</a:t>
            </a:r>
            <a:r>
              <a:rPr lang="en-US" sz="1600" noProof="0" dirty="0">
                <a:solidFill>
                  <a:schemeClr val="tx2"/>
                </a:solidFill>
              </a:rPr>
              <a:t> show low or negative correlation.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These may lack clear market impact or be inconsistently reported.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Consider dropping or transforming them in modeling.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46A548-A3D1-F87D-F07F-64556811E48D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213100" y="4300791"/>
            <a:ext cx="5210269" cy="63826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064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43A8-7061-6640-A826-B8B11DE0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186944E-3E97-E5C7-523A-7E61A7687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141957"/>
            <a:ext cx="1123156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2.8 How many qualitative (categorical) </a:t>
            </a:r>
            <a:br>
              <a:rPr lang="en-US" sz="2400" dirty="0">
                <a:solidFill>
                  <a:schemeClr val="accent2"/>
                </a:solidFill>
                <a:latin typeface="+mn-lt"/>
              </a:rPr>
            </a:br>
            <a:r>
              <a:rPr lang="en-US" sz="2400" dirty="0">
                <a:solidFill>
                  <a:schemeClr val="accent2"/>
                </a:solidFill>
                <a:latin typeface="+mn-lt"/>
              </a:rPr>
              <a:t>       and quantitative (numerical) variables are there?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9D1A535-ABB2-4119-118F-A684CA63C842}"/>
              </a:ext>
            </a:extLst>
          </p:cNvPr>
          <p:cNvSpPr/>
          <p:nvPr/>
        </p:nvSpPr>
        <p:spPr>
          <a:xfrm>
            <a:off x="480219" y="1057783"/>
            <a:ext cx="5333042" cy="22357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B7AD6-1505-2697-25C2-00935D603719}"/>
              </a:ext>
            </a:extLst>
          </p:cNvPr>
          <p:cNvSpPr txBox="1"/>
          <p:nvPr/>
        </p:nvSpPr>
        <p:spPr>
          <a:xfrm>
            <a:off x="809515" y="1350738"/>
            <a:ext cx="4710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Quantitative variables</a:t>
            </a:r>
            <a:r>
              <a:rPr lang="en-US" sz="1600" dirty="0">
                <a:solidFill>
                  <a:schemeClr val="tx2"/>
                </a:solidFill>
              </a:rPr>
              <a:t> are numerical and can be used in mathematical operations, plots, and statistical summaries.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Qualitative variables</a:t>
            </a:r>
            <a:r>
              <a:rPr lang="en-US" sz="1600" dirty="0">
                <a:solidFill>
                  <a:schemeClr val="tx2"/>
                </a:solidFill>
              </a:rPr>
              <a:t> (also called categorical) describe categories or labels and often require encoding or grouping before use in machine learning.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17415-A973-FB55-007D-D50A3E8C3F0B}"/>
              </a:ext>
            </a:extLst>
          </p:cNvPr>
          <p:cNvSpPr txBox="1"/>
          <p:nvPr/>
        </p:nvSpPr>
        <p:spPr>
          <a:xfrm>
            <a:off x="6142557" y="1061680"/>
            <a:ext cx="5569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Quantitative variables </a:t>
            </a:r>
            <a:r>
              <a:rPr lang="fr-BE" sz="1600" dirty="0"/>
              <a:t>(</a:t>
            </a:r>
            <a:r>
              <a:rPr lang="fr-BE" sz="1600" dirty="0" err="1"/>
              <a:t>numerical</a:t>
            </a:r>
            <a:r>
              <a:rPr lang="fr-BE" sz="1600" dirty="0"/>
              <a:t>):['</a:t>
            </a:r>
            <a:r>
              <a:rPr lang="fr-BE" sz="1600" dirty="0" err="1"/>
              <a:t>Unnamed</a:t>
            </a:r>
            <a:r>
              <a:rPr lang="fr-BE" sz="1600" dirty="0"/>
              <a:t>: 0', 'id', '</a:t>
            </a:r>
            <a:r>
              <a:rPr lang="fr-BE" sz="1600" dirty="0" err="1"/>
              <a:t>bedroomCount</a:t>
            </a:r>
            <a:r>
              <a:rPr lang="fr-BE" sz="1600" dirty="0"/>
              <a:t>', '</a:t>
            </a:r>
            <a:r>
              <a:rPr lang="fr-BE" sz="1600" dirty="0" err="1"/>
              <a:t>bathroomCount</a:t>
            </a:r>
            <a:r>
              <a:rPr lang="fr-BE" sz="1600" dirty="0"/>
              <a:t>', '</a:t>
            </a:r>
            <a:r>
              <a:rPr lang="fr-BE" sz="1600" dirty="0" err="1"/>
              <a:t>postCode</a:t>
            </a:r>
            <a:r>
              <a:rPr lang="fr-BE" sz="1600" dirty="0"/>
              <a:t>', '</a:t>
            </a:r>
            <a:r>
              <a:rPr lang="fr-BE" sz="1600" dirty="0" err="1"/>
              <a:t>habitableSurface</a:t>
            </a:r>
            <a:r>
              <a:rPr lang="fr-BE" sz="1600" dirty="0"/>
              <a:t>', '</a:t>
            </a:r>
            <a:r>
              <a:rPr lang="fr-BE" sz="1600" dirty="0" err="1"/>
              <a:t>buildingConstructionYear</a:t>
            </a:r>
            <a:r>
              <a:rPr lang="fr-BE" sz="1600" dirty="0"/>
              <a:t>', '</a:t>
            </a:r>
            <a:r>
              <a:rPr lang="fr-BE" sz="1600" dirty="0" err="1"/>
              <a:t>facedeCount</a:t>
            </a:r>
            <a:r>
              <a:rPr lang="fr-BE" sz="1600" dirty="0"/>
              <a:t>', '</a:t>
            </a:r>
            <a:r>
              <a:rPr lang="fr-BE" sz="1600" dirty="0" err="1"/>
              <a:t>toiletCount</a:t>
            </a:r>
            <a:r>
              <a:rPr lang="fr-BE" sz="1600" dirty="0"/>
              <a:t>', '</a:t>
            </a:r>
            <a:r>
              <a:rPr lang="fr-BE" sz="1600" dirty="0" err="1"/>
              <a:t>price</a:t>
            </a:r>
            <a:r>
              <a:rPr lang="fr-BE" sz="1600" dirty="0"/>
              <a:t>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>
                <a:solidFill>
                  <a:srgbClr val="0070C0"/>
                </a:solidFill>
              </a:rPr>
              <a:t>Qualitative variables </a:t>
            </a:r>
            <a:r>
              <a:rPr lang="fr-BE" sz="1600" dirty="0">
                <a:solidFill>
                  <a:srgbClr val="0070C0"/>
                </a:solidFill>
              </a:rPr>
              <a:t>(</a:t>
            </a:r>
            <a:r>
              <a:rPr lang="fr-BE" sz="1600" dirty="0" err="1">
                <a:solidFill>
                  <a:srgbClr val="0070C0"/>
                </a:solidFill>
              </a:rPr>
              <a:t>categorical</a:t>
            </a:r>
            <a:r>
              <a:rPr lang="fr-BE" sz="1600" dirty="0">
                <a:solidFill>
                  <a:srgbClr val="0070C0"/>
                </a:solidFill>
              </a:rPr>
              <a:t>):['url', 'type', '</a:t>
            </a:r>
            <a:r>
              <a:rPr lang="fr-BE" sz="1600" dirty="0" err="1">
                <a:solidFill>
                  <a:srgbClr val="0070C0"/>
                </a:solidFill>
              </a:rPr>
              <a:t>subtype</a:t>
            </a:r>
            <a:r>
              <a:rPr lang="fr-BE" sz="1600" dirty="0">
                <a:solidFill>
                  <a:srgbClr val="0070C0"/>
                </a:solidFill>
              </a:rPr>
              <a:t>', 'province', '</a:t>
            </a:r>
            <a:r>
              <a:rPr lang="fr-BE" sz="1600" dirty="0" err="1">
                <a:solidFill>
                  <a:srgbClr val="0070C0"/>
                </a:solidFill>
              </a:rPr>
              <a:t>locality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buildingCondition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floodZoneType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heatingType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kitchenType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hasLivingRoom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hasTerrace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epcScore</a:t>
            </a:r>
            <a:r>
              <a:rPr lang="fr-BE" sz="1600" dirty="0">
                <a:solidFill>
                  <a:srgbClr val="0070C0"/>
                </a:solidFill>
              </a:rPr>
              <a:t>']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99C78694-5757-010F-B608-6AE8379B02CE}"/>
              </a:ext>
            </a:extLst>
          </p:cNvPr>
          <p:cNvSpPr/>
          <p:nvPr/>
        </p:nvSpPr>
        <p:spPr>
          <a:xfrm>
            <a:off x="480218" y="3564467"/>
            <a:ext cx="11075461" cy="2593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A8474DD-F646-F849-AFCC-B23F4890C076}"/>
              </a:ext>
            </a:extLst>
          </p:cNvPr>
          <p:cNvSpPr/>
          <p:nvPr/>
        </p:nvSpPr>
        <p:spPr>
          <a:xfrm>
            <a:off x="480218" y="4155920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BB7A-D5F2-4C5D-47A8-DEE6D176FCA6}"/>
              </a:ext>
            </a:extLst>
          </p:cNvPr>
          <p:cNvSpPr txBox="1"/>
          <p:nvPr/>
        </p:nvSpPr>
        <p:spPr>
          <a:xfrm>
            <a:off x="809515" y="36601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Variable Types Identified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A831C-B8A4-07DF-F332-9473F0749865}"/>
              </a:ext>
            </a:extLst>
          </p:cNvPr>
          <p:cNvSpPr txBox="1"/>
          <p:nvPr/>
        </p:nvSpPr>
        <p:spPr>
          <a:xfrm>
            <a:off x="748922" y="4426854"/>
            <a:ext cx="10327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cleaned dataset includes a mix of quantitative (numerical) and qualitative (categorical)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Numerical features </a:t>
            </a:r>
            <a:r>
              <a:rPr lang="en-US" noProof="0" dirty="0">
                <a:solidFill>
                  <a:schemeClr val="tx2"/>
                </a:solidFill>
              </a:rPr>
              <a:t>(e.g. price, bedroomCount, </a:t>
            </a:r>
            <a:r>
              <a:rPr lang="en-US" noProof="0" dirty="0" err="1">
                <a:solidFill>
                  <a:schemeClr val="tx2"/>
                </a:solidFill>
              </a:rPr>
              <a:t>habitableSurface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rgbClr val="464646"/>
                </a:solidFill>
              </a:rPr>
              <a:t>are ready for statistical analysis </a:t>
            </a:r>
            <a:r>
              <a:rPr lang="en-US" noProof="0" dirty="0">
                <a:solidFill>
                  <a:schemeClr val="tx2"/>
                </a:solidFill>
              </a:rPr>
              <a:t>and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rgbClr val="0070C0"/>
                </a:solidFill>
              </a:rPr>
              <a:t>Categorical features </a:t>
            </a:r>
            <a:r>
              <a:rPr lang="en-US" noProof="0" dirty="0">
                <a:solidFill>
                  <a:srgbClr val="0070C0"/>
                </a:solidFill>
              </a:rPr>
              <a:t>(e.g. type, province, </a:t>
            </a:r>
            <a:r>
              <a:rPr lang="en-US" noProof="0" dirty="0" err="1">
                <a:solidFill>
                  <a:srgbClr val="0070C0"/>
                </a:solidFill>
              </a:rPr>
              <a:t>heatingType</a:t>
            </a:r>
            <a:r>
              <a:rPr lang="en-US" noProof="0" dirty="0">
                <a:solidFill>
                  <a:srgbClr val="0070C0"/>
                </a:solidFill>
              </a:rPr>
              <a:t>) </a:t>
            </a:r>
            <a:r>
              <a:rPr lang="en-US" b="1" noProof="0" dirty="0">
                <a:solidFill>
                  <a:srgbClr val="0070C0"/>
                </a:solidFill>
              </a:rPr>
              <a:t>will require encoding </a:t>
            </a:r>
            <a:r>
              <a:rPr lang="en-US" noProof="0" dirty="0">
                <a:solidFill>
                  <a:srgbClr val="0070C0"/>
                </a:solidFill>
              </a:rPr>
              <a:t>or </a:t>
            </a:r>
            <a:r>
              <a:rPr lang="en-US" b="1" noProof="0" dirty="0">
                <a:solidFill>
                  <a:srgbClr val="0070C0"/>
                </a:solidFill>
              </a:rPr>
              <a:t>grouping </a:t>
            </a:r>
            <a:r>
              <a:rPr lang="en-US" noProof="0" dirty="0">
                <a:solidFill>
                  <a:srgbClr val="0070C0"/>
                </a:solidFill>
              </a:rPr>
              <a:t>before </a:t>
            </a:r>
            <a:r>
              <a:rPr lang="en-US" b="1" noProof="0" dirty="0">
                <a:solidFill>
                  <a:srgbClr val="0070C0"/>
                </a:solidFill>
              </a:rPr>
              <a:t>use in machine learning </a:t>
            </a:r>
            <a:r>
              <a:rPr lang="en-US" noProof="0" dirty="0">
                <a:solidFill>
                  <a:srgbClr val="0070C0"/>
                </a:solidFill>
              </a:rPr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1576522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DC4D3-9636-3110-F736-E1E580244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E282CCA-9C29-6D61-5379-9F9BB7169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6875" y="171225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2.9 How would you transform categorical values into numeric ones? 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42ED8ECA-B86D-B2C4-3846-D4B1C5037CC3}"/>
              </a:ext>
            </a:extLst>
          </p:cNvPr>
          <p:cNvSpPr/>
          <p:nvPr/>
        </p:nvSpPr>
        <p:spPr>
          <a:xfrm>
            <a:off x="14853992" y="1057784"/>
            <a:ext cx="5333042" cy="22357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E08AB1-85E4-52FA-6A3E-5A65AADF2800}"/>
              </a:ext>
            </a:extLst>
          </p:cNvPr>
          <p:cNvSpPr txBox="1"/>
          <p:nvPr/>
        </p:nvSpPr>
        <p:spPr>
          <a:xfrm>
            <a:off x="15202848" y="1350738"/>
            <a:ext cx="4710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Quantitative variables</a:t>
            </a:r>
            <a:r>
              <a:rPr lang="en-US" sz="1600" dirty="0">
                <a:solidFill>
                  <a:schemeClr val="tx2"/>
                </a:solidFill>
              </a:rPr>
              <a:t> are numerical and can be used in mathematical operations, plots, and statistical summaries.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Qualitative variables</a:t>
            </a:r>
            <a:r>
              <a:rPr lang="en-US" sz="1600" dirty="0">
                <a:solidFill>
                  <a:schemeClr val="tx2"/>
                </a:solidFill>
              </a:rPr>
              <a:t> (also called categorical) describe categories or labels and often require encoding or grouping before use in machine learning.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4814F973-B24A-3ADA-8926-D40600C253D7}"/>
              </a:ext>
            </a:extLst>
          </p:cNvPr>
          <p:cNvSpPr/>
          <p:nvPr/>
        </p:nvSpPr>
        <p:spPr>
          <a:xfrm>
            <a:off x="480218" y="619248"/>
            <a:ext cx="11075461" cy="1866375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67B039F-4A49-58DB-B8C8-4111AF5758CB}"/>
              </a:ext>
            </a:extLst>
          </p:cNvPr>
          <p:cNvSpPr/>
          <p:nvPr/>
        </p:nvSpPr>
        <p:spPr>
          <a:xfrm>
            <a:off x="526875" y="1104162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6C229-6DF5-8078-1147-6FA463FFBA6C}"/>
              </a:ext>
            </a:extLst>
          </p:cNvPr>
          <p:cNvSpPr txBox="1"/>
          <p:nvPr/>
        </p:nvSpPr>
        <p:spPr>
          <a:xfrm>
            <a:off x="809515" y="72929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Apply pre-processing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3B44E-43D0-D4BB-EE39-B379B3FD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15" y="1199834"/>
            <a:ext cx="10420476" cy="1224507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C726B5CB-B027-F6E3-652F-A90DE9B862E6}"/>
              </a:ext>
            </a:extLst>
          </p:cNvPr>
          <p:cNvSpPr/>
          <p:nvPr/>
        </p:nvSpPr>
        <p:spPr>
          <a:xfrm>
            <a:off x="481332" y="2595670"/>
            <a:ext cx="11075461" cy="213605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DF1736B8-9AEA-23D8-248A-5CE09C4ADF17}"/>
              </a:ext>
            </a:extLst>
          </p:cNvPr>
          <p:cNvSpPr/>
          <p:nvPr/>
        </p:nvSpPr>
        <p:spPr>
          <a:xfrm>
            <a:off x="481332" y="3074657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57742-0A54-17E1-8408-CA24701E7636}"/>
              </a:ext>
            </a:extLst>
          </p:cNvPr>
          <p:cNvSpPr txBox="1"/>
          <p:nvPr/>
        </p:nvSpPr>
        <p:spPr>
          <a:xfrm>
            <a:off x="810629" y="2691342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/>
              <a:t>Explanation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E788B-633E-694D-A74C-43EE6EB90274}"/>
              </a:ext>
            </a:extLst>
          </p:cNvPr>
          <p:cNvSpPr txBox="1"/>
          <p:nvPr/>
        </p:nvSpPr>
        <p:spPr>
          <a:xfrm>
            <a:off x="821489" y="3259237"/>
            <a:ext cx="1043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Categorical features are transformed using </a:t>
            </a:r>
            <a:r>
              <a:rPr lang="en-US" sz="1600" noProof="0" dirty="0" err="1">
                <a:solidFill>
                  <a:schemeClr val="tx2"/>
                </a:solidFill>
              </a:rPr>
              <a:t>OneHotEncoder</a:t>
            </a:r>
            <a:r>
              <a:rPr lang="en-US" sz="1600" noProof="0" dirty="0">
                <a:solidFill>
                  <a:schemeClr val="tx2"/>
                </a:solidFill>
              </a:rPr>
              <a:t>, which converts each category into binary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Unknown categories are safely ignored (</a:t>
            </a:r>
            <a:r>
              <a:rPr lang="en-US" sz="1600" noProof="0" dirty="0" err="1">
                <a:solidFill>
                  <a:schemeClr val="tx2"/>
                </a:solidFill>
              </a:rPr>
              <a:t>handle_unknown</a:t>
            </a:r>
            <a:r>
              <a:rPr lang="en-US" sz="1600" noProof="0" dirty="0">
                <a:solidFill>
                  <a:schemeClr val="tx2"/>
                </a:solidFill>
              </a:rPr>
              <a:t>="ignore").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Numerical features are imputed using the median to handle missing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noProof="0" dirty="0" err="1">
                <a:solidFill>
                  <a:schemeClr val="tx2"/>
                </a:solidFill>
              </a:rPr>
              <a:t>ColumnTransformer</a:t>
            </a:r>
            <a:r>
              <a:rPr lang="en-US" sz="1600" noProof="0" dirty="0">
                <a:solidFill>
                  <a:schemeClr val="tx2"/>
                </a:solidFill>
              </a:rPr>
              <a:t> keeps everything organized in a single preprocessing pipeline, ready to be integrated into a machine learning model.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6E3AAB-60EC-5419-3F61-F496069A1C78}"/>
              </a:ext>
            </a:extLst>
          </p:cNvPr>
          <p:cNvSpPr/>
          <p:nvPr/>
        </p:nvSpPr>
        <p:spPr>
          <a:xfrm>
            <a:off x="480218" y="4875794"/>
            <a:ext cx="11075461" cy="13629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ADF9281-DF28-3CA1-D3CF-07B1A10E6099}"/>
              </a:ext>
            </a:extLst>
          </p:cNvPr>
          <p:cNvSpPr/>
          <p:nvPr/>
        </p:nvSpPr>
        <p:spPr>
          <a:xfrm>
            <a:off x="480217" y="5354780"/>
            <a:ext cx="110754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A19DC-94D2-A372-110F-6A9785A6B6AB}"/>
              </a:ext>
            </a:extLst>
          </p:cNvPr>
          <p:cNvSpPr txBox="1"/>
          <p:nvPr/>
        </p:nvSpPr>
        <p:spPr>
          <a:xfrm>
            <a:off x="809515" y="497146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/>
              <a:t>Result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28A98-67C2-32D5-EB10-5D8792DF21F3}"/>
              </a:ext>
            </a:extLst>
          </p:cNvPr>
          <p:cNvSpPr txBox="1"/>
          <p:nvPr/>
        </p:nvSpPr>
        <p:spPr>
          <a:xfrm>
            <a:off x="820375" y="5539360"/>
            <a:ext cx="1043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→ All data (numerical + categorical) </a:t>
            </a:r>
            <a:r>
              <a:rPr lang="en-US" sz="1600" b="1" dirty="0"/>
              <a:t>becomes fully numeric </a:t>
            </a:r>
            <a:r>
              <a:rPr lang="en-US" sz="1600" dirty="0"/>
              <a:t>and model-compatible</a:t>
            </a:r>
            <a:br>
              <a:rPr lang="en-US" sz="1600" dirty="0"/>
            </a:br>
            <a:r>
              <a:rPr lang="en-US" sz="1600" dirty="0"/>
              <a:t>→ This pipeline is robust, reusable, and ensures clean preprocessing for training</a:t>
            </a:r>
            <a:endParaRPr lang="en-US" sz="160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92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E03BD-CD18-A575-B751-9EC14A84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FFACEAE-188D-04A3-DDA7-C1BCC68EC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2.10 What is the percentage of missing values per column?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6B8CA85-ED62-D94B-6AA9-501CA0EF07D8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E1C41BFD-98DD-75B9-9542-755613C7A9B7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CE28C-251C-51E0-CF74-AB97EA4774B7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31C22-288B-9308-C574-9D64688DC3A0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F247E-E173-7601-2B04-94546683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C3D7575-7B8F-2BF1-4D9F-658A437CDAFB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57006F-4469-AB9A-0C5D-6CD5230CD3B9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B1BEF6-14E4-FC77-C53C-23350FBF4F34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35CDFC-CEEF-2D98-1A52-9CBDAEE644F2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90295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9229F-17EE-3293-8116-232BC6631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79E2232F-A886-E812-9BBD-AB82F4C83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912542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sz="1400" dirty="0"/>
              <a:t>3.1 Plot the outliers (visually detect anomalies)  </a:t>
            </a:r>
            <a:endParaRPr lang="fr-BE" sz="1400" dirty="0"/>
          </a:p>
          <a:p>
            <a:r>
              <a:rPr lang="en-US" sz="1400" dirty="0"/>
              <a:t>3.2 Which variables would you delete and why?  </a:t>
            </a:r>
            <a:endParaRPr lang="fr-BE" sz="1400" dirty="0"/>
          </a:p>
          <a:p>
            <a:r>
              <a:rPr lang="en-US" sz="1400" dirty="0"/>
              <a:t>3.3 Create a histogram showing the number of properties by surface area  </a:t>
            </a:r>
            <a:endParaRPr lang="fr-BE" sz="1400" dirty="0"/>
          </a:p>
          <a:p>
            <a:r>
              <a:rPr lang="en-US" sz="1400" dirty="0"/>
              <a:t>3.4 In your opinion, which 5 variables are the most important and why?  </a:t>
            </a:r>
            <a:endParaRPr lang="fr-BE" sz="1400" dirty="0"/>
          </a:p>
          <a:p>
            <a:r>
              <a:rPr lang="en-US" sz="1400" dirty="0"/>
              <a:t>3.5 What are the most expensive municipalities in Belgium? (average price, median price, price per m&lt;sup&gt;2&lt;/sup&gt;)  </a:t>
            </a:r>
            <a:endParaRPr lang="fr-BE" sz="1400" dirty="0"/>
          </a:p>
          <a:p>
            <a:r>
              <a:rPr lang="en-US" sz="1400" dirty="0"/>
              <a:t>3.6 What are the most expensive municipalities in Wallonia?  </a:t>
            </a:r>
            <a:endParaRPr lang="fr-BE" sz="1400" dirty="0"/>
          </a:p>
          <a:p>
            <a:r>
              <a:rPr lang="en-US" sz="1400" dirty="0"/>
              <a:t>3.7 What are the most expensive municipalities in Flanders?  </a:t>
            </a:r>
            <a:endParaRPr lang="fr-BE" sz="1400" dirty="0"/>
          </a:p>
          <a:p>
            <a:r>
              <a:rPr lang="en-US" sz="1400" dirty="0"/>
              <a:t>3.8 What are the least expensive municipalities in Belgium?  </a:t>
            </a:r>
            <a:endParaRPr lang="fr-BE" sz="1400" dirty="0"/>
          </a:p>
          <a:p>
            <a:r>
              <a:rPr lang="en-US" sz="1400" dirty="0"/>
              <a:t>3.9 What are the least expensive municipalities in Wallonia?  </a:t>
            </a:r>
            <a:endParaRPr lang="fr-BE" sz="1400" dirty="0"/>
          </a:p>
          <a:p>
            <a:r>
              <a:rPr lang="en-US" sz="1400" dirty="0"/>
              <a:t>3.10 What are the least expensive municipalities in Flanders?</a:t>
            </a:r>
            <a:endParaRPr lang="fr-BE" sz="1400" dirty="0"/>
          </a:p>
          <a:p>
            <a:endParaRPr lang="en-US" sz="1400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B2DA54B-B8EE-3FF5-B1AA-7FA5F9D3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28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85366B54-1D47-013C-DD07-9AD5A34968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9382662-A48B-9A9C-5688-85B50A64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3 </a:t>
            </a:r>
            <a:b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035ED-C6E5-6A76-AEF2-BF253400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3A020B7-3AFA-23B2-BD88-7116693E5DF5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93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28A5-A46E-07B6-25DB-7C2D40A5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3.1 Plot the outliers (visually detect anomalies) </a:t>
            </a:r>
            <a:endParaRPr lang="en-US" sz="2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BA15A-AB3C-1F2C-F9DC-D8A56DF5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95" y="760396"/>
            <a:ext cx="6032469" cy="6020240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A49966DD-E9E0-7F05-A646-004BE2CDD583}"/>
              </a:ext>
            </a:extLst>
          </p:cNvPr>
          <p:cNvSpPr/>
          <p:nvPr/>
        </p:nvSpPr>
        <p:spPr>
          <a:xfrm>
            <a:off x="6637188" y="777419"/>
            <a:ext cx="5115384" cy="41501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C75D6DD0-A70E-DBA9-181D-888DD8FB0148}"/>
              </a:ext>
            </a:extLst>
          </p:cNvPr>
          <p:cNvSpPr/>
          <p:nvPr/>
        </p:nvSpPr>
        <p:spPr>
          <a:xfrm>
            <a:off x="6637188" y="1240112"/>
            <a:ext cx="50893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A66A5-E601-59E0-30F2-87FEE11E51C0}"/>
              </a:ext>
            </a:extLst>
          </p:cNvPr>
          <p:cNvSpPr txBox="1"/>
          <p:nvPr/>
        </p:nvSpPr>
        <p:spPr>
          <a:xfrm>
            <a:off x="6866465" y="828701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 </a:t>
            </a:r>
            <a:r>
              <a:rPr lang="en-US" b="1" noProof="0" dirty="0">
                <a:solidFill>
                  <a:schemeClr val="tx2"/>
                </a:solidFill>
              </a:rPr>
              <a:t>Outlier Detection Insights</a:t>
            </a:r>
            <a:endParaRPr lang="en-US" sz="20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E16A8-3257-6C91-98C3-05CD976F4CDD}"/>
              </a:ext>
            </a:extLst>
          </p:cNvPr>
          <p:cNvSpPr txBox="1"/>
          <p:nvPr/>
        </p:nvSpPr>
        <p:spPr>
          <a:xfrm>
            <a:off x="6938225" y="1349300"/>
            <a:ext cx="427685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noProof="0" dirty="0">
                <a:solidFill>
                  <a:schemeClr val="tx2"/>
                </a:solidFill>
              </a:rPr>
              <a:t>Price (in M€)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listings fall below 2 M€, but a long tail of outliers exists up to ~15 M€.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Likely includes luxury or exceptional properties.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Habitable Surface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Extreme outliers beyond 50,000 m², and one over 175,000 m², which is likely a data entry error.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values cluster well below 1,000 m².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Bedroom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Majority of listings have 1 to 5 bedrooms, but outliers reach over 100, which is unrealistic for residential listings.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Bathroom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Normal values are mostly under 5.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Outliers above 100 bathrooms strongly suggest data quality issues.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F7F4609-3BAF-2520-2B2E-9FE05E77C69F}"/>
              </a:ext>
            </a:extLst>
          </p:cNvPr>
          <p:cNvSpPr/>
          <p:nvPr/>
        </p:nvSpPr>
        <p:spPr>
          <a:xfrm>
            <a:off x="6637188" y="5082858"/>
            <a:ext cx="5115384" cy="1297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E7135-EFB7-6A51-F82F-D2A77B862165}"/>
              </a:ext>
            </a:extLst>
          </p:cNvPr>
          <p:cNvSpPr txBox="1"/>
          <p:nvPr/>
        </p:nvSpPr>
        <p:spPr>
          <a:xfrm>
            <a:off x="6793230" y="5140761"/>
            <a:ext cx="48348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chemeClr val="tx2"/>
                </a:solidFill>
              </a:rPr>
              <a:t>Many variables contain </a:t>
            </a:r>
            <a:r>
              <a:rPr lang="en-US" sz="1400" b="1" dirty="0">
                <a:solidFill>
                  <a:schemeClr val="tx2"/>
                </a:solidFill>
              </a:rPr>
              <a:t>extreme values or anomalies</a:t>
            </a:r>
            <a:r>
              <a:rPr lang="en-US" sz="1400" dirty="0">
                <a:solidFill>
                  <a:schemeClr val="tx2"/>
                </a:solidFill>
              </a:rPr>
              <a:t>,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high-end/luxury properties,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data errors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chemeClr val="tx2"/>
                </a:solidFill>
              </a:rPr>
              <a:t>These </a:t>
            </a:r>
            <a:r>
              <a:rPr lang="en-US" sz="1400" b="1" dirty="0">
                <a:solidFill>
                  <a:schemeClr val="tx2"/>
                </a:solidFill>
              </a:rPr>
              <a:t>outliers should be cleaned </a:t>
            </a:r>
            <a:r>
              <a:rPr lang="en-US" sz="1400" dirty="0">
                <a:solidFill>
                  <a:schemeClr val="tx2"/>
                </a:solidFill>
              </a:rPr>
              <a:t>before model training to avoid distortion.</a:t>
            </a:r>
          </a:p>
        </p:txBody>
      </p:sp>
    </p:spTree>
    <p:extLst>
      <p:ext uri="{BB962C8B-B14F-4D97-AF65-F5344CB8AC3E}">
        <p14:creationId xmlns:p14="http://schemas.microsoft.com/office/powerpoint/2010/main" val="273793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E6EFE8-782F-4CA3-4F1E-AC290642E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66275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Previewing the Dataset with </a:t>
            </a:r>
            <a:r>
              <a:rPr kumimoji="0" lang="en-US" b="1" i="0" u="none" strike="noStrike" cap="none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df.head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()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C2C832FB-03CE-072A-6F14-49D378A0D512}"/>
              </a:ext>
            </a:extLst>
          </p:cNvPr>
          <p:cNvSpPr/>
          <p:nvPr/>
        </p:nvSpPr>
        <p:spPr>
          <a:xfrm>
            <a:off x="423014" y="1142255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40A4-FF93-2D1A-FB2A-3903040E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" y="1282634"/>
            <a:ext cx="10525683" cy="2005985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93471F90-C072-3CBB-43C8-42FB04A87B62}"/>
              </a:ext>
            </a:extLst>
          </p:cNvPr>
          <p:cNvSpPr/>
          <p:nvPr/>
        </p:nvSpPr>
        <p:spPr>
          <a:xfrm>
            <a:off x="423014" y="3590960"/>
            <a:ext cx="11216760" cy="269440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5A375B5-BCB9-651D-1FC0-BEF6D0A99FDC}"/>
              </a:ext>
            </a:extLst>
          </p:cNvPr>
          <p:cNvSpPr/>
          <p:nvPr/>
        </p:nvSpPr>
        <p:spPr>
          <a:xfrm>
            <a:off x="423014" y="4047820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8A22-ACB1-A5E5-0745-A2D95522B5B0}"/>
              </a:ext>
            </a:extLst>
          </p:cNvPr>
          <p:cNvSpPr txBox="1"/>
          <p:nvPr/>
        </p:nvSpPr>
        <p:spPr>
          <a:xfrm>
            <a:off x="624920" y="362596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 from Dataset Preview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4C1F4-3FC6-EB67-7BB3-342520013142}"/>
              </a:ext>
            </a:extLst>
          </p:cNvPr>
          <p:cNvSpPr txBox="1"/>
          <p:nvPr/>
        </p:nvSpPr>
        <p:spPr>
          <a:xfrm>
            <a:off x="624920" y="4329233"/>
            <a:ext cx="55472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/>
              <a:t>The dataset contains real estate listings with key features such 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property 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subtype,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number of bedrooms and bathrooms,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location (province, locality, postcode), and a unique listing URL.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B934B-9AE6-3945-422D-66DAF3AABCC3}"/>
              </a:ext>
            </a:extLst>
          </p:cNvPr>
          <p:cNvSpPr txBox="1"/>
          <p:nvPr/>
        </p:nvSpPr>
        <p:spPr>
          <a:xfrm>
            <a:off x="6630734" y="4271613"/>
            <a:ext cx="47738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From the first 5 rows, we can observe: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variety of property types (e.g., apartment, house, flat 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Listings are located in </a:t>
            </a:r>
            <a:r>
              <a:rPr lang="en-US" sz="1600" b="1" dirty="0"/>
              <a:t>Brussels</a:t>
            </a:r>
            <a:r>
              <a:rPr lang="en-US" sz="1600" dirty="0"/>
              <a:t>, specifically </a:t>
            </a:r>
            <a:r>
              <a:rPr lang="en-US" sz="1600" b="1" dirty="0" err="1"/>
              <a:t>Etterbeek</a:t>
            </a:r>
            <a:r>
              <a:rPr lang="en-US" sz="1600" dirty="0"/>
              <a:t> and </a:t>
            </a:r>
            <a:r>
              <a:rPr lang="en-US" sz="1600" b="1" dirty="0"/>
              <a:t>Bruxelles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Bedroom counts range from 1 to 4, and bathroom counts from 1 to 2</a:t>
            </a:r>
          </a:p>
        </p:txBody>
      </p:sp>
    </p:spTree>
    <p:extLst>
      <p:ext uri="{BB962C8B-B14F-4D97-AF65-F5344CB8AC3E}">
        <p14:creationId xmlns:p14="http://schemas.microsoft.com/office/powerpoint/2010/main" val="1868152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1C19-8DD8-8359-6999-289219B85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B927-94DC-9887-74FA-3ACD5DDC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3.2 Which variables would you delete and why? 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4469D058-1722-F899-DD9D-551BB750B69C}"/>
              </a:ext>
            </a:extLst>
          </p:cNvPr>
          <p:cNvSpPr/>
          <p:nvPr/>
        </p:nvSpPr>
        <p:spPr>
          <a:xfrm>
            <a:off x="515939" y="1006020"/>
            <a:ext cx="4311228" cy="43832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7930D4F0-DA2E-09AC-587C-B9379323C6F4}"/>
              </a:ext>
            </a:extLst>
          </p:cNvPr>
          <p:cNvSpPr/>
          <p:nvPr/>
        </p:nvSpPr>
        <p:spPr>
          <a:xfrm>
            <a:off x="515939" y="1468712"/>
            <a:ext cx="43112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B11C4-7491-1C6E-0133-8A093D4F5108}"/>
              </a:ext>
            </a:extLst>
          </p:cNvPr>
          <p:cNvSpPr txBox="1"/>
          <p:nvPr/>
        </p:nvSpPr>
        <p:spPr>
          <a:xfrm>
            <a:off x="589281" y="1057301"/>
            <a:ext cx="3434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2D4DA-4161-D83B-B208-1651951B185C}"/>
              </a:ext>
            </a:extLst>
          </p:cNvPr>
          <p:cNvSpPr txBox="1"/>
          <p:nvPr/>
        </p:nvSpPr>
        <p:spPr>
          <a:xfrm>
            <a:off x="625742" y="1704175"/>
            <a:ext cx="34554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monthlyCost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or negative correlation with price, inconsistent or missing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hasBalcony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accessibleDisabledPeople</a:t>
            </a:r>
            <a:r>
              <a:rPr lang="en-US" sz="1400" noProof="0" dirty="0">
                <a:solidFill>
                  <a:schemeClr val="tx2"/>
                </a:solidFill>
              </a:rPr>
              <a:t>: mostly binary with weak signal, and rare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parkingCountIndoor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parkingCountOutdoo</a:t>
            </a:r>
            <a:r>
              <a:rPr lang="en-US" sz="1400" noProof="0" dirty="0" err="1">
                <a:solidFill>
                  <a:schemeClr val="tx2"/>
                </a:solidFill>
              </a:rPr>
              <a:t>r</a:t>
            </a:r>
            <a:r>
              <a:rPr lang="en-US" sz="1400" noProof="0" dirty="0">
                <a:solidFill>
                  <a:schemeClr val="tx2"/>
                </a:solidFill>
              </a:rPr>
              <a:t>: poor completeness, often missing or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floorCount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correlation and limited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streetFacadeWidth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potentially redundant with </a:t>
            </a: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r>
              <a:rPr lang="en-US" sz="1400" noProof="0" dirty="0">
                <a:solidFill>
                  <a:schemeClr val="tx2"/>
                </a:solidFill>
              </a:rPr>
              <a:t>, and often missing.</a:t>
            </a: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850D7199-2558-A50C-17DB-64F309069971}"/>
              </a:ext>
            </a:extLst>
          </p:cNvPr>
          <p:cNvSpPr/>
          <p:nvPr/>
        </p:nvSpPr>
        <p:spPr>
          <a:xfrm>
            <a:off x="5034281" y="1006020"/>
            <a:ext cx="3237915" cy="433600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CA728454-615B-B908-1C82-6FCF389B6331}"/>
              </a:ext>
            </a:extLst>
          </p:cNvPr>
          <p:cNvSpPr/>
          <p:nvPr/>
        </p:nvSpPr>
        <p:spPr>
          <a:xfrm>
            <a:off x="5034281" y="1468712"/>
            <a:ext cx="3237915" cy="0"/>
          </a:xfrm>
          <a:prstGeom prst="line">
            <a:avLst/>
          </a:prstGeom>
          <a:noFill/>
          <a:ln w="50800" cap="flat">
            <a:solidFill>
              <a:srgbClr val="CE0368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A8628-D3BF-C3FA-278D-2354611304BC}"/>
              </a:ext>
            </a:extLst>
          </p:cNvPr>
          <p:cNvSpPr txBox="1"/>
          <p:nvPr/>
        </p:nvSpPr>
        <p:spPr>
          <a:xfrm>
            <a:off x="5107623" y="1057301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Flagged as suspicious or incorrect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2BBF2-7E98-66EB-863C-8285AD90B407}"/>
              </a:ext>
            </a:extLst>
          </p:cNvPr>
          <p:cNvSpPr txBox="1"/>
          <p:nvPr/>
        </p:nvSpPr>
        <p:spPr>
          <a:xfrm>
            <a:off x="5198007" y="1701798"/>
            <a:ext cx="27033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bathroomCount</a:t>
            </a:r>
            <a:r>
              <a:rPr lang="en-US" sz="1400" b="1" noProof="0" dirty="0">
                <a:solidFill>
                  <a:schemeClr val="tx2"/>
                </a:solidFill>
              </a:rPr>
              <a:t> &gt;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 &gt;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r>
              <a:rPr lang="en-US" sz="1400" b="1" noProof="0" dirty="0">
                <a:solidFill>
                  <a:schemeClr val="tx2"/>
                </a:solidFill>
              </a:rPr>
              <a:t> &gt; 50,000 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</a:rPr>
              <a:t>These likely </a:t>
            </a:r>
            <a:r>
              <a:rPr lang="en-US" sz="1400" b="1" noProof="0" dirty="0">
                <a:solidFill>
                  <a:schemeClr val="tx2"/>
                </a:solidFill>
              </a:rPr>
              <a:t>result from data entry errors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noProof="0" dirty="0">
                <a:solidFill>
                  <a:schemeClr val="tx2"/>
                </a:solidFill>
              </a:rPr>
              <a:t>should be cleaned or capped.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9458CE-C277-B62B-FFFE-84818CE96D11}"/>
              </a:ext>
            </a:extLst>
          </p:cNvPr>
          <p:cNvSpPr/>
          <p:nvPr/>
        </p:nvSpPr>
        <p:spPr>
          <a:xfrm>
            <a:off x="8476297" y="1006019"/>
            <a:ext cx="3237915" cy="433600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0AC1BE1-CA49-FC64-9769-40707BFD7D60}"/>
              </a:ext>
            </a:extLst>
          </p:cNvPr>
          <p:cNvSpPr/>
          <p:nvPr/>
        </p:nvSpPr>
        <p:spPr>
          <a:xfrm>
            <a:off x="8476297" y="1468712"/>
            <a:ext cx="3237915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2A9C2-8134-FA79-4A18-D98EFA47D7C5}"/>
              </a:ext>
            </a:extLst>
          </p:cNvPr>
          <p:cNvSpPr txBox="1"/>
          <p:nvPr/>
        </p:nvSpPr>
        <p:spPr>
          <a:xfrm>
            <a:off x="8640023" y="1701798"/>
            <a:ext cx="27033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Reduce noise </a:t>
            </a:r>
            <a:r>
              <a:rPr lang="en-US" sz="1400" noProof="0" dirty="0">
                <a:solidFill>
                  <a:schemeClr val="tx2"/>
                </a:solidFill>
              </a:rPr>
              <a:t>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Improve training </a:t>
            </a:r>
            <a:r>
              <a:rPr lang="en-US" sz="1400" noProof="0" dirty="0">
                <a:solidFill>
                  <a:schemeClr val="tx2"/>
                </a:solidFill>
              </a:rPr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Avoid </a:t>
            </a:r>
            <a:r>
              <a:rPr lang="en-US" sz="1400" b="1" noProof="0" dirty="0">
                <a:solidFill>
                  <a:schemeClr val="tx2"/>
                </a:solidFill>
              </a:rPr>
              <a:t>overfitting</a:t>
            </a:r>
            <a:r>
              <a:rPr lang="en-US" sz="1400" noProof="0" dirty="0">
                <a:solidFill>
                  <a:schemeClr val="tx2"/>
                </a:solidFill>
              </a:rPr>
              <a:t> on rare or erroneous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Focus on variables </a:t>
            </a:r>
            <a:r>
              <a:rPr lang="en-US" sz="1400" noProof="0" dirty="0">
                <a:solidFill>
                  <a:schemeClr val="tx2"/>
                </a:solidFill>
              </a:rPr>
              <a:t>with </a:t>
            </a:r>
            <a:r>
              <a:rPr lang="en-US" sz="1400" b="1" noProof="0" dirty="0">
                <a:solidFill>
                  <a:schemeClr val="tx2"/>
                </a:solidFill>
              </a:rPr>
              <a:t>meaningful</a:t>
            </a:r>
            <a:r>
              <a:rPr lang="en-US" sz="1400" noProof="0" dirty="0">
                <a:solidFill>
                  <a:schemeClr val="tx2"/>
                </a:solidFill>
              </a:rPr>
              <a:t>, consistent </a:t>
            </a:r>
            <a:r>
              <a:rPr lang="en-US" sz="1400" b="1" noProof="0" dirty="0">
                <a:solidFill>
                  <a:schemeClr val="tx2"/>
                </a:solidFill>
              </a:rPr>
              <a:t>impact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27650D-A32F-991F-CC7B-C5D0611A7346}"/>
              </a:ext>
            </a:extLst>
          </p:cNvPr>
          <p:cNvSpPr txBox="1"/>
          <p:nvPr/>
        </p:nvSpPr>
        <p:spPr>
          <a:xfrm>
            <a:off x="8589167" y="1066350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Why delete them?</a:t>
            </a:r>
          </a:p>
        </p:txBody>
      </p:sp>
    </p:spTree>
    <p:extLst>
      <p:ext uri="{BB962C8B-B14F-4D97-AF65-F5344CB8AC3E}">
        <p14:creationId xmlns:p14="http://schemas.microsoft.com/office/powerpoint/2010/main" val="3081760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E878-DF41-2509-A6FF-B53C0014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CA2D234-4B52-D701-B231-88C2326B9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Distribution visualization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CFA833C8-0BCE-669D-82F4-F8BAD69E85BF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F8DACC0-849D-9294-4789-DF39BFFE690D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B27A-4D2D-3172-7BD0-7170E2F0B2A8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C94F1-EC8E-033F-BCA9-AA03A20600DB}"/>
              </a:ext>
            </a:extLst>
          </p:cNvPr>
          <p:cNvSpPr txBox="1"/>
          <p:nvPr/>
        </p:nvSpPr>
        <p:spPr>
          <a:xfrm>
            <a:off x="6508256" y="1595582"/>
            <a:ext cx="51153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overall price distribution is right-skewed, with a </a:t>
            </a:r>
            <a:r>
              <a:rPr lang="en-US" sz="2000" noProof="0" dirty="0">
                <a:solidFill>
                  <a:schemeClr val="accent2"/>
                </a:solidFill>
              </a:rPr>
              <a:t>long tail of high-priced properties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Most listings are concentrated below €1 million, justifying a focused view on this price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filtered histogram (under €1M) reveals a </a:t>
            </a:r>
            <a:r>
              <a:rPr lang="en-US" sz="2000" noProof="0" dirty="0">
                <a:solidFill>
                  <a:schemeClr val="accent2"/>
                </a:solidFill>
              </a:rPr>
              <a:t>peak around €250,000–€400,000</a:t>
            </a:r>
            <a:r>
              <a:rPr lang="en-US" sz="2000" noProof="0" dirty="0">
                <a:solidFill>
                  <a:schemeClr val="tx2"/>
                </a:solidFill>
              </a:rPr>
              <a:t>, aligning with typical residential property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Outliers above €1M should be handled carefully during modeling (e.g., scaling, trimming, or log transformation).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D503C-DB61-B35B-DD38-1CF92D86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0" y="1019507"/>
            <a:ext cx="5100424" cy="2491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C6448D-953C-B8C4-67EE-531C6D8D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2" y="3564467"/>
            <a:ext cx="5100424" cy="254710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A28607-1C02-AF8A-9D84-7DE02DA2ABEB}"/>
              </a:ext>
            </a:extLst>
          </p:cNvPr>
          <p:cNvCxnSpPr>
            <a:cxnSpLocks/>
          </p:cNvCxnSpPr>
          <p:nvPr/>
        </p:nvCxnSpPr>
        <p:spPr>
          <a:xfrm flipH="1">
            <a:off x="4521200" y="2250440"/>
            <a:ext cx="3027680" cy="88900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041A85-BF6F-0D1F-7712-F54148188CD0}"/>
              </a:ext>
            </a:extLst>
          </p:cNvPr>
          <p:cNvCxnSpPr>
            <a:cxnSpLocks/>
          </p:cNvCxnSpPr>
          <p:nvPr/>
        </p:nvCxnSpPr>
        <p:spPr>
          <a:xfrm flipH="1" flipV="1">
            <a:off x="1879600" y="3921760"/>
            <a:ext cx="4942840" cy="29464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5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1B77D-871C-AD2B-7D20-96978867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5226-7F63-8FE4-B001-96CC1647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60261"/>
            <a:ext cx="11150600" cy="513775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3.3 Create a histogram showing the number of properties by surface area </a:t>
            </a:r>
            <a:endParaRPr lang="en-US" sz="24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A1240A-3F37-DC1C-8B86-EE36A82D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8" y="674036"/>
            <a:ext cx="9298622" cy="6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76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4C9D-6954-B3E8-BFD6-1BFEB198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5DC1-70AF-2780-0CDA-7BB486C8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3.4  Most Important Variables (and Why)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11E0BF7E-7830-3721-7560-2A21D94EC5A7}"/>
              </a:ext>
            </a:extLst>
          </p:cNvPr>
          <p:cNvSpPr/>
          <p:nvPr/>
        </p:nvSpPr>
        <p:spPr>
          <a:xfrm>
            <a:off x="515938" y="1021260"/>
            <a:ext cx="10990261" cy="499346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A66A758-C288-10EA-0A80-3EBCE0B1D222}"/>
              </a:ext>
            </a:extLst>
          </p:cNvPr>
          <p:cNvSpPr/>
          <p:nvPr/>
        </p:nvSpPr>
        <p:spPr>
          <a:xfrm>
            <a:off x="515938" y="1468712"/>
            <a:ext cx="109445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30D31-B4D7-1F3F-4701-AAC90AEE78EA}"/>
              </a:ext>
            </a:extLst>
          </p:cNvPr>
          <p:cNvSpPr txBox="1"/>
          <p:nvPr/>
        </p:nvSpPr>
        <p:spPr>
          <a:xfrm>
            <a:off x="589281" y="1057301"/>
            <a:ext cx="444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E2A86-E0A3-D77B-797C-10648414695E}"/>
              </a:ext>
            </a:extLst>
          </p:cNvPr>
          <p:cNvSpPr txBox="1"/>
          <p:nvPr/>
        </p:nvSpPr>
        <p:spPr>
          <a:xfrm>
            <a:off x="625742" y="1704175"/>
            <a:ext cx="1067217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Strongest positive correlation with price.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bedrooms usually imply a larger and more valuable property.</a:t>
            </a:r>
          </a:p>
          <a:p>
            <a:pPr lvl="1"/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Directly linked to the size of the property.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Larger homes are typically more expensive, despite some noisy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facades often mean better location, light, and standing.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 visual indicator of property type and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subtype</a:t>
            </a:r>
            <a:r>
              <a:rPr lang="en-US" sz="1400" noProof="0" dirty="0">
                <a:solidFill>
                  <a:schemeClr val="tx2"/>
                </a:solidFill>
              </a:rPr>
              <a:t> (categorical)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Differentiates houses, apartments, villas,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Affects both price range and buyer expectations.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postCode</a:t>
            </a:r>
            <a:r>
              <a:rPr lang="en-US" sz="1400" b="1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</a:rPr>
              <a:t>(categorical / locational)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Proxy for (shortcut to capture) location, one of the most crucial &amp; influential factors in real estate.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High-price areas consistently show higher averages.</a:t>
            </a:r>
          </a:p>
        </p:txBody>
      </p:sp>
    </p:spTree>
    <p:extLst>
      <p:ext uri="{BB962C8B-B14F-4D97-AF65-F5344CB8AC3E}">
        <p14:creationId xmlns:p14="http://schemas.microsoft.com/office/powerpoint/2010/main" val="3906314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56CD-34D9-495D-661E-29ABED11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0C486C-4FCB-4C73-7A39-4BCF3087C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27709"/>
            <a:ext cx="11231562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Option -  Most expensive municipalities in Belgium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6D4D-522D-843A-DAD6-349D4A924F21}"/>
              </a:ext>
            </a:extLst>
          </p:cNvPr>
          <p:cNvSpPr txBox="1"/>
          <p:nvPr/>
        </p:nvSpPr>
        <p:spPr>
          <a:xfrm>
            <a:off x="12589219" y="-12292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65E28-1E8E-5282-7FA4-6198E49F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788288"/>
            <a:ext cx="8169181" cy="6049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0A3F53-B07D-5394-29D7-DF07D0F4F68F}"/>
              </a:ext>
            </a:extLst>
          </p:cNvPr>
          <p:cNvSpPr/>
          <p:nvPr/>
        </p:nvSpPr>
        <p:spPr>
          <a:xfrm>
            <a:off x="4398654" y="1703123"/>
            <a:ext cx="2760535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FCA9-4BF2-1276-7DF7-AA45F2C2B799}"/>
              </a:ext>
            </a:extLst>
          </p:cNvPr>
          <p:cNvSpPr/>
          <p:nvPr/>
        </p:nvSpPr>
        <p:spPr>
          <a:xfrm>
            <a:off x="4633394" y="2436232"/>
            <a:ext cx="3635209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EA401-3065-379E-A813-57A38F54CEE9}"/>
              </a:ext>
            </a:extLst>
          </p:cNvPr>
          <p:cNvSpPr/>
          <p:nvPr/>
        </p:nvSpPr>
        <p:spPr>
          <a:xfrm>
            <a:off x="4326429" y="4626297"/>
            <a:ext cx="1402656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ECE1CD-C078-FCE3-56FA-33A9DF21DE82}"/>
              </a:ext>
            </a:extLst>
          </p:cNvPr>
          <p:cNvSpPr/>
          <p:nvPr/>
        </p:nvSpPr>
        <p:spPr>
          <a:xfrm>
            <a:off x="8001768" y="947253"/>
            <a:ext cx="3945160" cy="5217494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0C66D-A702-7FBE-F69A-5AD95F79E8AD}"/>
              </a:ext>
            </a:extLst>
          </p:cNvPr>
          <p:cNvSpPr txBox="1"/>
          <p:nvPr/>
        </p:nvSpPr>
        <p:spPr>
          <a:xfrm>
            <a:off x="8338976" y="1350490"/>
            <a:ext cx="3270744" cy="440120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Property prices show strong variation by locality.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Ixelles</a:t>
            </a:r>
            <a:r>
              <a:rPr lang="en-US" sz="2000" dirty="0"/>
              <a:t>, </a:t>
            </a:r>
            <a:r>
              <a:rPr lang="en-US" sz="2000" b="1" dirty="0"/>
              <a:t>Uccle</a:t>
            </a:r>
            <a:r>
              <a:rPr lang="en-US" sz="2000" dirty="0"/>
              <a:t>, and </a:t>
            </a:r>
            <a:r>
              <a:rPr lang="en-US" sz="2000" b="1" dirty="0"/>
              <a:t>Knokke</a:t>
            </a:r>
            <a:r>
              <a:rPr lang="en-US" sz="2000" dirty="0"/>
              <a:t> stand out as high-end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Mouscron</a:t>
            </a:r>
            <a:r>
              <a:rPr lang="en-US" sz="2000" dirty="0"/>
              <a:t>, </a:t>
            </a:r>
            <a:r>
              <a:rPr lang="en-US" sz="2000" b="1" dirty="0" err="1"/>
              <a:t>Tubize</a:t>
            </a:r>
            <a:r>
              <a:rPr lang="en-US" sz="2000" dirty="0"/>
              <a:t>, and </a:t>
            </a:r>
            <a:r>
              <a:rPr lang="en-US" sz="2000" b="1" dirty="0"/>
              <a:t>Fosses-la-Ville</a:t>
            </a:r>
            <a:r>
              <a:rPr lang="en-US" sz="2000" dirty="0"/>
              <a:t> represent the lower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Location remains a key factor</a:t>
            </a:r>
            <a:r>
              <a:rPr lang="en-US" sz="2000" dirty="0"/>
              <a:t> in pricing dynamics</a:t>
            </a:r>
            <a:endParaRPr lang="en-US" sz="2000" noProof="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B1D180-1248-701C-EEF0-F7751611FE00}"/>
              </a:ext>
            </a:extLst>
          </p:cNvPr>
          <p:cNvSpPr/>
          <p:nvPr/>
        </p:nvSpPr>
        <p:spPr>
          <a:xfrm>
            <a:off x="8666481" y="2585950"/>
            <a:ext cx="2885440" cy="985290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1B88B-05C0-10FE-E30D-10163DE65723}"/>
              </a:ext>
            </a:extLst>
          </p:cNvPr>
          <p:cNvSpPr/>
          <p:nvPr/>
        </p:nvSpPr>
        <p:spPr>
          <a:xfrm>
            <a:off x="1679574" y="5922060"/>
            <a:ext cx="714375" cy="6057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0F743-920E-C362-7AEB-B39D15012C34}"/>
              </a:ext>
            </a:extLst>
          </p:cNvPr>
          <p:cNvSpPr/>
          <p:nvPr/>
        </p:nvSpPr>
        <p:spPr>
          <a:xfrm>
            <a:off x="8666481" y="3794760"/>
            <a:ext cx="2885440" cy="10450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22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C68C-3BB6-4F59-0393-6986C2BB7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C9E387-D02F-F762-AE9B-32128872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3.9 Most &amp; Least Expensive per town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41A4547E-AC77-F9D5-2D26-529DEED8C2D8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F164DDA-09C6-D3D3-A92A-BEBA9123A0CB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9CB72-6024-0227-D693-8EEAC2865230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0230D-FAAE-3361-E7C4-D4A4F5D393B8}"/>
              </a:ext>
            </a:extLst>
          </p:cNvPr>
          <p:cNvSpPr txBox="1"/>
          <p:nvPr/>
        </p:nvSpPr>
        <p:spPr>
          <a:xfrm>
            <a:off x="6508256" y="1595582"/>
            <a:ext cx="511538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noProof="0" dirty="0">
                <a:solidFill>
                  <a:schemeClr val="tx2"/>
                </a:solidFill>
              </a:rPr>
              <a:t>Most </a:t>
            </a:r>
            <a:r>
              <a:rPr lang="en-US" sz="2000" b="1" noProof="0" dirty="0">
                <a:solidFill>
                  <a:srgbClr val="C00000"/>
                </a:solidFill>
              </a:rPr>
              <a:t>expensive localities</a:t>
            </a:r>
            <a:r>
              <a:rPr lang="en-US" sz="2000" noProof="0" dirty="0">
                <a:solidFill>
                  <a:srgbClr val="C00000"/>
                </a:solidFill>
              </a:rPr>
              <a:t> </a:t>
            </a:r>
            <a:r>
              <a:rPr lang="en-US" sz="2000" noProof="0" dirty="0">
                <a:solidFill>
                  <a:schemeClr val="tx2"/>
                </a:solidFill>
              </a:rPr>
              <a:t>include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C00000"/>
                </a:solidFill>
              </a:rPr>
              <a:t>Rhode-Saint-</a:t>
            </a:r>
            <a:r>
              <a:rPr lang="en-US" sz="2000" noProof="0" dirty="0" err="1">
                <a:solidFill>
                  <a:srgbClr val="C00000"/>
                </a:solidFill>
              </a:rPr>
              <a:t>Genèse</a:t>
            </a:r>
            <a:r>
              <a:rPr lang="en-US" sz="2000" noProof="0" dirty="0">
                <a:solidFill>
                  <a:srgbClr val="C00000"/>
                </a:solidFill>
              </a:rPr>
              <a:t>, Uccle, and Knokke-</a:t>
            </a:r>
            <a:r>
              <a:rPr lang="en-US" sz="2000" noProof="0" dirty="0" err="1">
                <a:solidFill>
                  <a:srgbClr val="C00000"/>
                </a:solidFill>
              </a:rPr>
              <a:t>Zoute</a:t>
            </a:r>
            <a:r>
              <a:rPr lang="en-US" sz="2000" noProof="0" dirty="0">
                <a:solidFill>
                  <a:schemeClr val="tx2"/>
                </a:solidFill>
              </a:rPr>
              <a:t>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with maximum prices exceeding €6 million.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noProof="0" dirty="0">
                <a:solidFill>
                  <a:srgbClr val="00B050"/>
                </a:solidFill>
              </a:rPr>
              <a:t>Least expensive areas </a:t>
            </a:r>
            <a:r>
              <a:rPr lang="en-US" sz="2000" noProof="0" dirty="0">
                <a:solidFill>
                  <a:schemeClr val="tx2"/>
                </a:solidFill>
              </a:rPr>
              <a:t>such as </a:t>
            </a:r>
          </a:p>
          <a:p>
            <a:pPr indent="3619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B050"/>
                </a:solidFill>
              </a:rPr>
              <a:t>La </a:t>
            </a:r>
            <a:r>
              <a:rPr lang="en-US" sz="2000" noProof="0" dirty="0" err="1">
                <a:solidFill>
                  <a:srgbClr val="00B050"/>
                </a:solidFill>
              </a:rPr>
              <a:t>Louvière</a:t>
            </a:r>
            <a:r>
              <a:rPr lang="en-US" sz="2000" noProof="0" dirty="0">
                <a:solidFill>
                  <a:srgbClr val="00B050"/>
                </a:solidFill>
              </a:rPr>
              <a:t>, Zele</a:t>
            </a:r>
            <a:r>
              <a:rPr lang="en-US" sz="2000" noProof="0" dirty="0">
                <a:solidFill>
                  <a:schemeClr val="tx2"/>
                </a:solidFill>
              </a:rPr>
              <a:t>, and </a:t>
            </a:r>
            <a:r>
              <a:rPr lang="en-US" sz="2000" noProof="0" dirty="0" err="1">
                <a:solidFill>
                  <a:srgbClr val="00B050"/>
                </a:solidFill>
              </a:rPr>
              <a:t>Pasilieu</a:t>
            </a:r>
            <a:r>
              <a:rPr lang="en-US" sz="2000" noProof="0" dirty="0">
                <a:solidFill>
                  <a:srgbClr val="00B050"/>
                </a:solidFill>
              </a:rPr>
              <a:t> Ramont </a:t>
            </a:r>
          </a:p>
          <a:p>
            <a:pPr indent="361950"/>
            <a:r>
              <a:rPr lang="en-US" sz="2000" noProof="0" dirty="0">
                <a:solidFill>
                  <a:schemeClr val="tx2"/>
                </a:solidFill>
              </a:rPr>
              <a:t>show max prices below €140,000,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indicating </a:t>
            </a:r>
            <a:r>
              <a:rPr lang="en-US" sz="2000" b="1" noProof="0" dirty="0">
                <a:solidFill>
                  <a:schemeClr val="tx2"/>
                </a:solidFill>
              </a:rPr>
              <a:t>strong regional disparities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noProof="0" dirty="0">
                <a:solidFill>
                  <a:schemeClr val="tx2"/>
                </a:solidFill>
              </a:rPr>
              <a:t>This contrast highlights regional and socioeconomic gaps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sz="2000" noProof="0" dirty="0">
                <a:solidFill>
                  <a:schemeClr val="tx2"/>
                </a:solidFill>
              </a:rPr>
              <a:t> </a:t>
            </a:r>
            <a:r>
              <a:rPr lang="en-US" sz="2000" b="1" noProof="0" dirty="0">
                <a:solidFill>
                  <a:schemeClr val="tx2"/>
                </a:solidFill>
              </a:rPr>
              <a:t>key for location-based modeling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2B85-F8F5-F74B-F25C-C29377A2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" y="777418"/>
            <a:ext cx="5850437" cy="288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B05AB-D554-0A4C-5C45-CB0253BD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" y="3746147"/>
            <a:ext cx="6000044" cy="300652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6BCCB1E-E1B9-04B1-6B7B-66B082B37E7D}"/>
              </a:ext>
            </a:extLst>
          </p:cNvPr>
          <p:cNvCxnSpPr>
            <a:cxnSpLocks/>
          </p:cNvCxnSpPr>
          <p:nvPr/>
        </p:nvCxnSpPr>
        <p:spPr>
          <a:xfrm flipH="1" flipV="1">
            <a:off x="5133073" y="1094600"/>
            <a:ext cx="1349140" cy="8297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B2DE7B-9232-4B76-0247-83FC2B507897}"/>
              </a:ext>
            </a:extLst>
          </p:cNvPr>
          <p:cNvCxnSpPr>
            <a:cxnSpLocks/>
          </p:cNvCxnSpPr>
          <p:nvPr/>
        </p:nvCxnSpPr>
        <p:spPr>
          <a:xfrm flipH="1">
            <a:off x="5729909" y="3796748"/>
            <a:ext cx="894521" cy="2447525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6016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678C-546A-0A5A-490E-B32B81D8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BFD3-43F4-479D-B02A-1AFEE7F0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839"/>
            <a:ext cx="8138847" cy="2591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7D6C6-69A4-5E58-4631-CA1489E5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" y="3606800"/>
            <a:ext cx="8418895" cy="273778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2B0CFF9-E4BE-6B16-819C-242042B09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Most &amp; Least Expensive per province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91623812-4CC9-A078-345E-638181E472D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F7574B9-05D0-7DB1-C9E2-BFB8F27CE87C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3EF5E-C5BD-E914-673A-46F10E204CE5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by Province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ACBD9-67B5-08CF-8EC3-8BE359C9E98E}"/>
              </a:ext>
            </a:extLst>
          </p:cNvPr>
          <p:cNvSpPr txBox="1"/>
          <p:nvPr/>
        </p:nvSpPr>
        <p:spPr>
          <a:xfrm>
            <a:off x="8482667" y="1986098"/>
            <a:ext cx="30652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C00000"/>
                </a:solidFill>
              </a:rPr>
              <a:t>Flemish Brabant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>
                <a:solidFill>
                  <a:srgbClr val="C00000"/>
                </a:solidFill>
              </a:rPr>
              <a:t>Brussels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noProof="0" dirty="0">
                <a:solidFill>
                  <a:srgbClr val="C00000"/>
                </a:solidFill>
              </a:rPr>
              <a:t>West Flanders </a:t>
            </a:r>
            <a:r>
              <a:rPr lang="en-US" sz="1600" noProof="0" dirty="0">
                <a:solidFill>
                  <a:schemeClr val="tx2"/>
                </a:solidFill>
              </a:rPr>
              <a:t>have the highest maximum property prices, reaching up to €6–7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Walloon provinces like </a:t>
            </a:r>
            <a:r>
              <a:rPr lang="en-US" sz="1600" noProof="0" dirty="0">
                <a:solidFill>
                  <a:srgbClr val="00B050"/>
                </a:solidFill>
              </a:rPr>
              <a:t>Hainaut</a:t>
            </a:r>
            <a:r>
              <a:rPr lang="en-US" sz="1600" noProof="0" dirty="0">
                <a:solidFill>
                  <a:schemeClr val="tx2"/>
                </a:solidFill>
              </a:rPr>
              <a:t> and </a:t>
            </a:r>
            <a:r>
              <a:rPr lang="en-US" sz="1600" noProof="0" dirty="0">
                <a:solidFill>
                  <a:srgbClr val="00B050"/>
                </a:solidFill>
              </a:rPr>
              <a:t>Liège</a:t>
            </a:r>
            <a:r>
              <a:rPr lang="en-US" sz="1600" noProof="0" dirty="0">
                <a:solidFill>
                  <a:schemeClr val="tx2"/>
                </a:solidFill>
              </a:rPr>
              <a:t> have the lowest minimum prices, below €50,000.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This wide price range across provinces </a:t>
            </a:r>
            <a:r>
              <a:rPr lang="en-US" sz="1600" b="1" noProof="0" dirty="0">
                <a:solidFill>
                  <a:schemeClr val="tx2"/>
                </a:solidFill>
              </a:rPr>
              <a:t>highlights</a:t>
            </a:r>
            <a:r>
              <a:rPr lang="en-US" sz="1600" noProof="0" dirty="0">
                <a:solidFill>
                  <a:schemeClr val="tx2"/>
                </a:solidFill>
              </a:rPr>
              <a:t> the </a:t>
            </a:r>
            <a:r>
              <a:rPr lang="en-US" sz="1600" b="1" noProof="0" dirty="0">
                <a:solidFill>
                  <a:schemeClr val="tx2"/>
                </a:solidFill>
              </a:rPr>
              <a:t>importance</a:t>
            </a:r>
            <a:r>
              <a:rPr lang="en-US" sz="1600" noProof="0" dirty="0">
                <a:solidFill>
                  <a:schemeClr val="tx2"/>
                </a:solidFill>
              </a:rPr>
              <a:t> of </a:t>
            </a:r>
            <a:r>
              <a:rPr lang="en-US" sz="1600" b="1" noProof="0" dirty="0">
                <a:solidFill>
                  <a:schemeClr val="tx2"/>
                </a:solidFill>
              </a:rPr>
              <a:t>regional pricing strategies</a:t>
            </a:r>
            <a:r>
              <a:rPr lang="en-US" sz="1600" noProof="0" dirty="0">
                <a:solidFill>
                  <a:schemeClr val="tx2"/>
                </a:solidFill>
              </a:rPr>
              <a:t> in real estate modeling.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A456E3-E41A-D9FE-997A-2E29BECEC075}"/>
              </a:ext>
            </a:extLst>
          </p:cNvPr>
          <p:cNvCxnSpPr>
            <a:cxnSpLocks/>
          </p:cNvCxnSpPr>
          <p:nvPr/>
        </p:nvCxnSpPr>
        <p:spPr>
          <a:xfrm flipH="1" flipV="1">
            <a:off x="7071360" y="1346200"/>
            <a:ext cx="1742440" cy="68580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CA8514-9E38-C72E-C1CA-B9ED5ABEA4DB}"/>
              </a:ext>
            </a:extLst>
          </p:cNvPr>
          <p:cNvCxnSpPr>
            <a:cxnSpLocks/>
          </p:cNvCxnSpPr>
          <p:nvPr/>
        </p:nvCxnSpPr>
        <p:spPr>
          <a:xfrm flipH="1">
            <a:off x="4100002" y="3561080"/>
            <a:ext cx="4617278" cy="48768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00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14EB8-61D9-0D09-96F6-341534DEF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CBAA78A-58F6-071A-C16E-805AADF2A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3.5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</a:t>
            </a:r>
            <a:r>
              <a:rPr lang="en-US" sz="2400" noProof="0" dirty="0" err="1">
                <a:solidFill>
                  <a:schemeClr val="accent2"/>
                </a:solidFill>
              </a:rPr>
              <a:t>beLgium</a:t>
            </a:r>
            <a:r>
              <a:rPr lang="en-US" sz="2400" noProof="0" dirty="0">
                <a:solidFill>
                  <a:schemeClr val="accent2"/>
                </a:solidFill>
              </a:rPr>
              <a:t> (1/2)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F32D8F8-0731-0AB7-04C5-E66E01021148}"/>
              </a:ext>
            </a:extLst>
          </p:cNvPr>
          <p:cNvSpPr/>
          <p:nvPr/>
        </p:nvSpPr>
        <p:spPr>
          <a:xfrm>
            <a:off x="582281" y="947253"/>
            <a:ext cx="11364648" cy="5217494"/>
          </a:xfrm>
          <a:prstGeom prst="roundRect">
            <a:avLst>
              <a:gd name="adj" fmla="val 2568"/>
            </a:avLst>
          </a:prstGeom>
          <a:solidFill>
            <a:srgbClr val="FAFAFA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D556BA-3065-7666-9768-1AD5A91F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43" y="1203747"/>
            <a:ext cx="9674314" cy="462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851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5999-0544-B359-2C7B-8E8D01CF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97BE18-79E2-0A35-E38A-4CC23D1F4E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3.6 What are the most expensive municipalities in Wallonia?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A5F2A-4B26-503F-3687-7CC5DD90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85" y="878730"/>
            <a:ext cx="9109563" cy="59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9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9639-1C0E-E611-DE97-C28873F9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FFB450F-8158-1429-F386-A0448D180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3.7 What are the most expensive municipalities in Flanders?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C98863-F632-8C1E-2A4A-45EA4D700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93" y="897689"/>
            <a:ext cx="9058036" cy="596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7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ED82-4072-9582-EF9E-88841BC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B7576D2-C103-5C0A-737D-727542196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1.1 Remove Duplicates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FD8D4BC-9207-581C-908C-2BC156AD133E}"/>
              </a:ext>
            </a:extLst>
          </p:cNvPr>
          <p:cNvSpPr/>
          <p:nvPr/>
        </p:nvSpPr>
        <p:spPr>
          <a:xfrm>
            <a:off x="423014" y="1142255"/>
            <a:ext cx="11216760" cy="2625411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5A3B577-C332-8385-812D-761EB899226B}"/>
              </a:ext>
            </a:extLst>
          </p:cNvPr>
          <p:cNvSpPr/>
          <p:nvPr/>
        </p:nvSpPr>
        <p:spPr>
          <a:xfrm>
            <a:off x="423014" y="3929626"/>
            <a:ext cx="11216760" cy="228674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9DDD065-FC28-8535-CEC2-1DB706504E63}"/>
              </a:ext>
            </a:extLst>
          </p:cNvPr>
          <p:cNvSpPr/>
          <p:nvPr/>
        </p:nvSpPr>
        <p:spPr>
          <a:xfrm>
            <a:off x="423014" y="4386486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BAB5-12D7-1D3A-0BBB-57692394CFEF}"/>
              </a:ext>
            </a:extLst>
          </p:cNvPr>
          <p:cNvSpPr txBox="1"/>
          <p:nvPr/>
        </p:nvSpPr>
        <p:spPr>
          <a:xfrm>
            <a:off x="624920" y="3964626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EEFB0-E394-B9E8-A68A-058867919480}"/>
              </a:ext>
            </a:extLst>
          </p:cNvPr>
          <p:cNvSpPr txBox="1"/>
          <p:nvPr/>
        </p:nvSpPr>
        <p:spPr>
          <a:xfrm>
            <a:off x="763393" y="4548447"/>
            <a:ext cx="10665214" cy="142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 duplicate rows were found in the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number of rows remained the same before and after applying </a:t>
            </a:r>
            <a:r>
              <a:rPr lang="en-US" sz="2000" dirty="0" err="1"/>
              <a:t>drop_duplicates</a:t>
            </a:r>
            <a:r>
              <a:rPr lang="en-US" sz="2000" dirty="0"/>
              <a:t>()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sym typeface="Wingdings" panose="05000000000000000000" pitchFamily="2" charset="2"/>
              </a:rPr>
              <a:t>        This c</a:t>
            </a:r>
            <a:r>
              <a:rPr lang="en-US" sz="2000" dirty="0"/>
              <a:t>onfirms that all entries are unique at this stage.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26B73-B6D8-CDC0-6093-8DF7AF28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9" y="1256790"/>
            <a:ext cx="7322915" cy="22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3C980-B7F4-D5C4-17FA-4A8ABE05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42F14A-1ACF-2CD6-D7B1-9C00EB43AA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3.8 What are the least expensive municipalities in Belgium?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D762C-C79C-1AE9-199A-DFCAB144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06" y="932441"/>
            <a:ext cx="8918266" cy="5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32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A0C53-0A15-A629-488C-34B2A359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43019B5-5983-0765-0F89-55741B16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3.8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be</a:t>
            </a:r>
            <a:r>
              <a:rPr lang="en-US" sz="2400" dirty="0">
                <a:solidFill>
                  <a:schemeClr val="accent2"/>
                </a:solidFill>
              </a:rPr>
              <a:t>L</a:t>
            </a:r>
            <a:r>
              <a:rPr lang="en-US" sz="2400" noProof="0" dirty="0" err="1">
                <a:solidFill>
                  <a:schemeClr val="accent2"/>
                </a:solidFill>
              </a:rPr>
              <a:t>gium</a:t>
            </a:r>
            <a:r>
              <a:rPr lang="en-US" sz="2400" noProof="0" dirty="0">
                <a:solidFill>
                  <a:schemeClr val="accent2"/>
                </a:solidFill>
              </a:rPr>
              <a:t> (2/2)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C20DA-09B5-74A1-0BD3-A28BEA83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13" y="767318"/>
            <a:ext cx="9190175" cy="609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337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15251-C789-356F-A4C0-998A810B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05D50FB-E947-0990-CE37-97F0B69A6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3.9 What are the least expensive municipalities in Wallonia?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39BC88-1B44-7188-F6D4-084F6B3FA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993" y="897689"/>
            <a:ext cx="9058036" cy="596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6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40A40-8C41-9582-7B34-17A6042DC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43551A0-E19B-B4F8-F15A-0254ECD21B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3.10 What are the least expensive municipalities in Flanders?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2BA7A-D6DA-A1CC-3162-437DDC7A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13" y="994599"/>
            <a:ext cx="8711356" cy="57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25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B711-C502-6014-0AF1-978886692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2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B1FD5-7F1A-3055-4F3B-1258AE5B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32F61E9-5F4F-E6DE-E5BC-894E4D231C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2.2 Remove blank spaces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A89390D7-6B6A-662C-1D99-8908E9753C84}"/>
              </a:ext>
            </a:extLst>
          </p:cNvPr>
          <p:cNvSpPr/>
          <p:nvPr/>
        </p:nvSpPr>
        <p:spPr>
          <a:xfrm>
            <a:off x="423014" y="1142255"/>
            <a:ext cx="11216760" cy="3376866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3390260-26B9-4212-4FE6-D33389DD4507}"/>
              </a:ext>
            </a:extLst>
          </p:cNvPr>
          <p:cNvSpPr/>
          <p:nvPr/>
        </p:nvSpPr>
        <p:spPr>
          <a:xfrm>
            <a:off x="412128" y="4727121"/>
            <a:ext cx="11216760" cy="14703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39CC43D-5A93-A226-DA50-D6013F046C35}"/>
              </a:ext>
            </a:extLst>
          </p:cNvPr>
          <p:cNvSpPr/>
          <p:nvPr/>
        </p:nvSpPr>
        <p:spPr>
          <a:xfrm>
            <a:off x="412128" y="5363647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705E9-4964-B43B-8EFC-91069BE8E811}"/>
              </a:ext>
            </a:extLst>
          </p:cNvPr>
          <p:cNvSpPr txBox="1"/>
          <p:nvPr/>
        </p:nvSpPr>
        <p:spPr>
          <a:xfrm>
            <a:off x="624920" y="486945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11549-EB3B-2144-91E6-72BA5AFA33A1}"/>
              </a:ext>
            </a:extLst>
          </p:cNvPr>
          <p:cNvSpPr txBox="1"/>
          <p:nvPr/>
        </p:nvSpPr>
        <p:spPr>
          <a:xfrm>
            <a:off x="763393" y="5483197"/>
            <a:ext cx="10665214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64646"/>
                </a:solidFill>
              </a:rPr>
              <a:t>No leading/trailing blank spaces found in string columns.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30805F-B178-B74C-79BB-C5EA3E03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1" y="1379752"/>
            <a:ext cx="10979714" cy="30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7E53-3E2C-D3E3-6024-D303A52FD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6804C34-25AF-4917-9546-78A6DC0C7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1.3 Fix any errors or invalid formats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879025-A7D4-1570-874A-742DC3A5D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93849"/>
              </p:ext>
            </p:extLst>
          </p:nvPr>
        </p:nvGraphicFramePr>
        <p:xfrm>
          <a:off x="591632" y="1150336"/>
          <a:ext cx="10890720" cy="4971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608">
                  <a:extLst>
                    <a:ext uri="{9D8B030D-6E8A-4147-A177-3AD203B41FA5}">
                      <a16:colId xmlns:a16="http://schemas.microsoft.com/office/drawing/2014/main" val="621279046"/>
                    </a:ext>
                  </a:extLst>
                </a:gridCol>
                <a:gridCol w="4407872">
                  <a:extLst>
                    <a:ext uri="{9D8B030D-6E8A-4147-A177-3AD203B41FA5}">
                      <a16:colId xmlns:a16="http://schemas.microsoft.com/office/drawing/2014/main" val="3817391439"/>
                    </a:ext>
                  </a:extLst>
                </a:gridCol>
                <a:gridCol w="3630240">
                  <a:extLst>
                    <a:ext uri="{9D8B030D-6E8A-4147-A177-3AD203B41FA5}">
                      <a16:colId xmlns:a16="http://schemas.microsoft.com/office/drawing/2014/main" val="1216172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800" b="1" dirty="0"/>
                        <a:t>Check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/>
                        <a:t>Result</a:t>
                      </a:r>
                      <a:endParaRPr lang="fr-BE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 dirty="0"/>
                        <a:t>Action / Note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75276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Total missing values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2 396 576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Very high – clean or impute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196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surface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1480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price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44178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&gt; 2025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413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Filter or correct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270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&lt; 1800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52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Investigate or remove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169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Duplicate rows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63597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Heating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GAS, FUELOIL, ELECTRIC, PELLET, SOLAR, CARBON, WOOD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37751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Kitchen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SEMI_EQUIPPED, INSTALLED, HYPER_EQUIPPED, NOT_INSTALLED, USA_* variants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Normalize naming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46107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Building conditions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GOOD, TO_BE_DONE_UP, AS_NEW, JUST_RENOVATED, TO_RENOVATE, TO_RESTORE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Can be grouped / simplified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5263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55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E8D7-FB98-4BC8-6164-E40F5A639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9D8B5E5-6332-A59D-A236-7B6AFE14C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250105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Show Percentage of Missing Values</a:t>
            </a:r>
          </a:p>
          <a:p>
            <a:r>
              <a:rPr lang="en-US" dirty="0">
                <a:solidFill>
                  <a:schemeClr val="tx2"/>
                </a:solidFill>
              </a:rPr>
              <a:t>Visualize Missingness  – Heatmap using seaborn</a:t>
            </a:r>
          </a:p>
          <a:p>
            <a:r>
              <a:rPr lang="en-US" noProof="0" dirty="0">
                <a:solidFill>
                  <a:schemeClr val="tx2"/>
                </a:solidFill>
              </a:rPr>
              <a:t>Bar plot (via `</a:t>
            </a:r>
            <a:r>
              <a:rPr lang="en-US" noProof="0" dirty="0" err="1">
                <a:solidFill>
                  <a:schemeClr val="tx2"/>
                </a:solidFill>
              </a:rPr>
              <a:t>missingno</a:t>
            </a:r>
            <a:r>
              <a:rPr lang="en-US" noProof="0" dirty="0">
                <a:solidFill>
                  <a:schemeClr val="tx2"/>
                </a:solidFill>
              </a:rPr>
              <a:t>`) summarizes the missing value count per feature</a:t>
            </a:r>
          </a:p>
          <a:p>
            <a:r>
              <a:rPr lang="en-US" dirty="0">
                <a:solidFill>
                  <a:schemeClr val="tx2"/>
                </a:solidFill>
              </a:rPr>
              <a:t>Save new dataset with missing values removed</a:t>
            </a:r>
          </a:p>
          <a:p>
            <a:r>
              <a:rPr lang="en-US" dirty="0">
                <a:solidFill>
                  <a:schemeClr val="tx2"/>
                </a:solidFill>
              </a:rPr>
              <a:t>Resulting Missing data matrix</a:t>
            </a:r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2A8223A-EBCC-A21F-4C52-60B8CADE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7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35950C7B-0B7D-F04E-CE35-8F4DC210B5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AF201C-2DE0-E2FD-DB37-D3484B3D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56" y="158238"/>
            <a:ext cx="4937211" cy="1935808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1.4 Handle missing values </a:t>
            </a:r>
            <a:b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(drop or impute nulls)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0C92C-8248-DEE8-7B3E-9FA61805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BD2082-D571-47B9-5D32-EC40C7D7297B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1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578B-F083-4BDE-E991-170201C1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0E392E-A01A-56BE-D316-B4AD99945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9" y="233422"/>
            <a:ext cx="8049576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1.4.1 Show Percentage of Missing Values</a:t>
            </a:r>
            <a:endParaRPr lang="en-US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D9BE141-31AA-74E6-2C97-AFF7A8B06779}"/>
              </a:ext>
            </a:extLst>
          </p:cNvPr>
          <p:cNvSpPr/>
          <p:nvPr/>
        </p:nvSpPr>
        <p:spPr>
          <a:xfrm>
            <a:off x="6304514" y="861410"/>
            <a:ext cx="5339787" cy="538671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37803E5-47D6-2336-1F16-97733A7BD547}"/>
              </a:ext>
            </a:extLst>
          </p:cNvPr>
          <p:cNvSpPr/>
          <p:nvPr/>
        </p:nvSpPr>
        <p:spPr>
          <a:xfrm>
            <a:off x="6304515" y="1568691"/>
            <a:ext cx="53397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12130-F80A-EE96-8EDB-948DE594F05C}"/>
              </a:ext>
            </a:extLst>
          </p:cNvPr>
          <p:cNvSpPr txBox="1"/>
          <p:nvPr/>
        </p:nvSpPr>
        <p:spPr>
          <a:xfrm>
            <a:off x="6636887" y="1004209"/>
            <a:ext cx="5137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Key Insight on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6BE88-E41B-F598-8D1B-98DD68C07675}"/>
              </a:ext>
            </a:extLst>
          </p:cNvPr>
          <p:cNvSpPr txBox="1"/>
          <p:nvPr/>
        </p:nvSpPr>
        <p:spPr>
          <a:xfrm>
            <a:off x="6636887" y="2015581"/>
            <a:ext cx="46750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Drop columns with 100% missing or irrelevant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Impute key features (</a:t>
            </a:r>
            <a:r>
              <a:rPr lang="en-US" sz="2000" dirty="0" err="1">
                <a:solidFill>
                  <a:schemeClr val="tx2"/>
                </a:solidFill>
              </a:rPr>
              <a:t>roomCount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terraceSurface</a:t>
            </a:r>
            <a:r>
              <a:rPr lang="en-US" sz="2000" dirty="0">
                <a:solidFill>
                  <a:schemeClr val="tx2"/>
                </a:solidFill>
              </a:rPr>
              <a:t>, etc.) using median or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Fill categorical fields (</a:t>
            </a:r>
            <a:r>
              <a:rPr lang="en-US" sz="2000" dirty="0" err="1">
                <a:solidFill>
                  <a:schemeClr val="tx2"/>
                </a:solidFill>
              </a:rPr>
              <a:t>kitchenType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heatingType</a:t>
            </a:r>
            <a:r>
              <a:rPr lang="en-US" sz="2000" dirty="0">
                <a:solidFill>
                  <a:schemeClr val="tx2"/>
                </a:solidFill>
              </a:rPr>
              <a:t>) with mode or grouped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Remove rows with missing price (target variable).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Keep and impute useful columns (</a:t>
            </a:r>
            <a:r>
              <a:rPr lang="en-US" sz="2000" dirty="0" err="1">
                <a:solidFill>
                  <a:schemeClr val="tx2"/>
                </a:solidFill>
              </a:rPr>
              <a:t>epcScore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constructionYear</a:t>
            </a:r>
            <a:r>
              <a:rPr lang="en-US" sz="2000" dirty="0">
                <a:solidFill>
                  <a:schemeClr val="tx2"/>
                </a:solidFill>
              </a:rPr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15C8F-B629-B74E-56DE-C22630E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9" y="861410"/>
            <a:ext cx="5421301" cy="73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F8F1D-4A69-56B7-2F0A-447EE61B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9" y="1781644"/>
            <a:ext cx="5421301" cy="44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4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7A52-19D8-F6C8-3C4E-9266C4F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5D98C2-A4C4-0ABC-976E-40DC9023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2" y="822572"/>
            <a:ext cx="7195423" cy="546685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ACCD1C9-698D-2040-2349-7B05891AB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8" y="233422"/>
            <a:ext cx="1076422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  <a:latin typeface="+mn-lt"/>
              </a:rPr>
              <a:t>1.4.2 Visualize Missingness  – Heatmap using seaborn</a:t>
            </a:r>
            <a:endParaRPr lang="en-US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44716830-F589-7EB2-1CD5-94A0F990A1D7}"/>
              </a:ext>
            </a:extLst>
          </p:cNvPr>
          <p:cNvSpPr/>
          <p:nvPr/>
        </p:nvSpPr>
        <p:spPr>
          <a:xfrm>
            <a:off x="7878411" y="768952"/>
            <a:ext cx="374438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689D6E4-D9D1-BBEF-44E0-5240D606D868}"/>
              </a:ext>
            </a:extLst>
          </p:cNvPr>
          <p:cNvSpPr/>
          <p:nvPr/>
        </p:nvSpPr>
        <p:spPr>
          <a:xfrm>
            <a:off x="7863473" y="1552037"/>
            <a:ext cx="3733279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8454-1830-CCFA-4E0E-789FA5C92C08}"/>
              </a:ext>
            </a:extLst>
          </p:cNvPr>
          <p:cNvSpPr txBox="1"/>
          <p:nvPr/>
        </p:nvSpPr>
        <p:spPr>
          <a:xfrm>
            <a:off x="7995448" y="995726"/>
            <a:ext cx="339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Missing Values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959AA-B7FA-4CC8-B1CA-A52A895C93E3}"/>
              </a:ext>
            </a:extLst>
          </p:cNvPr>
          <p:cNvSpPr txBox="1"/>
          <p:nvPr/>
        </p:nvSpPr>
        <p:spPr>
          <a:xfrm>
            <a:off x="7995448" y="1824408"/>
            <a:ext cx="34790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 indicates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Purple</a:t>
            </a:r>
            <a:r>
              <a:rPr lang="en-US" sz="1500" dirty="0">
                <a:solidFill>
                  <a:schemeClr val="accent1"/>
                </a:solidFill>
              </a:rPr>
              <a:t> indicates available (non-missing) values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</a:rPr>
              <a:t>We observe: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Several columns (far right) are mostly </a:t>
            </a: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, meaning they are almost entirely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Most columns have </a:t>
            </a:r>
            <a:r>
              <a:rPr lang="en-US" sz="1500" b="1" dirty="0">
                <a:solidFill>
                  <a:schemeClr val="accent1"/>
                </a:solidFill>
              </a:rPr>
              <a:t>partial missingness</a:t>
            </a:r>
            <a:r>
              <a:rPr lang="en-US" sz="1500" dirty="0">
                <a:solidFill>
                  <a:schemeClr val="accent1"/>
                </a:solidFill>
              </a:rPr>
              <a:t>, requiring selective imputation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A few columns (left side) are fully populated (purple), and can be safely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confirms the need for a </a:t>
            </a:r>
            <a:r>
              <a:rPr lang="en-US" sz="1500" b="1" dirty="0">
                <a:solidFill>
                  <a:schemeClr val="accent1"/>
                </a:solidFill>
              </a:rPr>
              <a:t>hybrid cleaning strategy</a:t>
            </a:r>
            <a:r>
              <a:rPr lang="en-US" sz="1500" dirty="0">
                <a:solidFill>
                  <a:schemeClr val="accent1"/>
                </a:solidFill>
              </a:rPr>
              <a:t>: drop, impute, or filter depending on importance.</a:t>
            </a:r>
          </a:p>
        </p:txBody>
      </p:sp>
    </p:spTree>
    <p:extLst>
      <p:ext uri="{BB962C8B-B14F-4D97-AF65-F5344CB8AC3E}">
        <p14:creationId xmlns:p14="http://schemas.microsoft.com/office/powerpoint/2010/main" val="22138322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toso v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C567A"/>
    </a:accent1>
    <a:accent2>
      <a:srgbClr val="0072C7"/>
    </a:accent2>
    <a:accent3>
      <a:srgbClr val="0D1D51"/>
    </a:accent3>
    <a:accent4>
      <a:srgbClr val="666666"/>
    </a:accent4>
    <a:accent5>
      <a:srgbClr val="3C76A6"/>
    </a:accent5>
    <a:accent6>
      <a:srgbClr val="1E44BC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4842</TotalTime>
  <Words>3656</Words>
  <Application>Microsoft Office PowerPoint</Application>
  <PresentationFormat>Widescreen</PresentationFormat>
  <Paragraphs>511</Paragraphs>
  <Slides>44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Abadi</vt:lpstr>
      <vt:lpstr>Aptos</vt:lpstr>
      <vt:lpstr>Arial</vt:lpstr>
      <vt:lpstr>Calibri</vt:lpstr>
      <vt:lpstr>Corbel</vt:lpstr>
      <vt:lpstr>Segoe UI</vt:lpstr>
      <vt:lpstr>Segoe UI (Body)</vt:lpstr>
      <vt:lpstr>Wingdings</vt:lpstr>
      <vt:lpstr>Thème Office</vt:lpstr>
      <vt:lpstr>Immoweb – Exploratory data Analysis</vt:lpstr>
      <vt:lpstr>Step 1 – Data Cleaning</vt:lpstr>
      <vt:lpstr>Previewing the Dataset with df.head()</vt:lpstr>
      <vt:lpstr>1.1 Remove Duplicates</vt:lpstr>
      <vt:lpstr>2.2 Remove blank spaces</vt:lpstr>
      <vt:lpstr>1.3 Fix any errors or invalid formats</vt:lpstr>
      <vt:lpstr>1.4 Handle missing values  (drop or impute nulls)</vt:lpstr>
      <vt:lpstr>1.4.1 Show Percentage of Missing Values</vt:lpstr>
      <vt:lpstr>1.4.2 Visualize Missingness  – Heatmap using seaborn</vt:lpstr>
      <vt:lpstr>1.4.3 bar plot (via `missingno`) summarizes the missing value count per feature</vt:lpstr>
      <vt:lpstr>Data analysis</vt:lpstr>
      <vt:lpstr>1.4.4 Save new dataset with missing values removed   2.1 How many rows and columns are in the dataset? </vt:lpstr>
      <vt:lpstr>2.1 How many rows and columns are in the dataset? -  Missing data matrix</vt:lpstr>
      <vt:lpstr>2.2 a.What is the correlation between variables and the price?  (Pearson correlation 1/2) </vt:lpstr>
      <vt:lpstr>2.2 A. Feature Correlation with Price (Pearson correlation 2/2) </vt:lpstr>
      <vt:lpstr>2.2 b. Binary Categorical Variables (1/2)</vt:lpstr>
      <vt:lpstr>2.2 b. Binary Categorical Variables (2/2)</vt:lpstr>
      <vt:lpstr>2.2 C. Statistical Correlation: Province vs. Price (ANOVA / Kruskal-Wallis 1/2)</vt:lpstr>
      <vt:lpstr>2.2 C. Statistical Correlation: Province vs. Price (ANOVA / Kruskal-Wallis 2/2)</vt:lpstr>
      <vt:lpstr>2.2 C. Price distribution by Province</vt:lpstr>
      <vt:lpstr>2.2 D. Association Type – Approaches by Variable Type</vt:lpstr>
      <vt:lpstr>2.3 Why might those variables be correlated?</vt:lpstr>
      <vt:lpstr>2.4 How are variables correlated to each other?</vt:lpstr>
      <vt:lpstr>2.5 What might explain these relationships?  2.6 - 2.7 variables have the greatest/ least influence on the price?   </vt:lpstr>
      <vt:lpstr>2.8 How many qualitative (categorical)         and quantitative (numerical) variables are there?</vt:lpstr>
      <vt:lpstr>2.9 How would you transform categorical values into numeric ones? </vt:lpstr>
      <vt:lpstr>2.10 What is the percentage of missing values per column?</vt:lpstr>
      <vt:lpstr>Step 3  Data interpretation</vt:lpstr>
      <vt:lpstr>3.1 Plot the outliers (visually detect anomalies) </vt:lpstr>
      <vt:lpstr>3.2 Which variables would you delete and why? </vt:lpstr>
      <vt:lpstr>Option - Distribution visualization</vt:lpstr>
      <vt:lpstr>3.3 Create a histogram showing the number of properties by surface area </vt:lpstr>
      <vt:lpstr>3.4  Most Important Variables (and Why)</vt:lpstr>
      <vt:lpstr>Option -  Most expensive municipalities in Belgium</vt:lpstr>
      <vt:lpstr>3.9 Most &amp; Least Expensive per town</vt:lpstr>
      <vt:lpstr>Option - Most &amp; Least Expensive per province</vt:lpstr>
      <vt:lpstr>3.5 Top 10 most expensive municipalities (by average price) in beLgium (1/2)</vt:lpstr>
      <vt:lpstr>3.6 What are the most expensive municipalities in Wallonia? </vt:lpstr>
      <vt:lpstr>3.7 What are the most expensive municipalities in Flanders? </vt:lpstr>
      <vt:lpstr>3.8 What are the least expensive municipalities in Belgium? </vt:lpstr>
      <vt:lpstr>3.8 Top 10 most expensive municipalities (by average price) in beLgium (2/2)</vt:lpstr>
      <vt:lpstr>3.9 What are the least expensive municipalities in Wallonia? </vt:lpstr>
      <vt:lpstr>3.10 What are the least expensive municipalities in Flanders?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Yves Schillings</dc:creator>
  <cp:lastModifiedBy>Yves SCHILLINGS</cp:lastModifiedBy>
  <cp:revision>285</cp:revision>
  <dcterms:created xsi:type="dcterms:W3CDTF">2024-05-06T12:06:53Z</dcterms:created>
  <dcterms:modified xsi:type="dcterms:W3CDTF">2025-06-25T06:58:22Z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